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9" r:id="rId3"/>
    <p:sldId id="275" r:id="rId4"/>
    <p:sldId id="278" r:id="rId5"/>
    <p:sldId id="279" r:id="rId6"/>
    <p:sldId id="276" r:id="rId7"/>
    <p:sldId id="274" r:id="rId8"/>
    <p:sldId id="257" r:id="rId9"/>
    <p:sldId id="273" r:id="rId10"/>
    <p:sldId id="284" r:id="rId11"/>
    <p:sldId id="258" r:id="rId12"/>
    <p:sldId id="269" r:id="rId13"/>
    <p:sldId id="265" r:id="rId14"/>
    <p:sldId id="270" r:id="rId15"/>
    <p:sldId id="281" r:id="rId16"/>
    <p:sldId id="262" r:id="rId17"/>
    <p:sldId id="285" r:id="rId18"/>
    <p:sldId id="288" r:id="rId19"/>
    <p:sldId id="289" r:id="rId20"/>
    <p:sldId id="290" r:id="rId21"/>
    <p:sldId id="287" r:id="rId22"/>
    <p:sldId id="291" r:id="rId23"/>
    <p:sldId id="292" r:id="rId24"/>
    <p:sldId id="264" r:id="rId25"/>
    <p:sldId id="286" r:id="rId26"/>
    <p:sldId id="267" r:id="rId27"/>
    <p:sldId id="266" r:id="rId28"/>
    <p:sldId id="272" r:id="rId29"/>
    <p:sldId id="282" r:id="rId30"/>
    <p:sldId id="283" r:id="rId31"/>
    <p:sldId id="293"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010"/>
    <a:srgbClr val="111111"/>
    <a:srgbClr val="154368"/>
    <a:srgbClr val="F5D131"/>
    <a:srgbClr val="DAA74A"/>
    <a:srgbClr val="4B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75" autoAdjust="0"/>
    <p:restoredTop sz="85034"/>
  </p:normalViewPr>
  <p:slideViewPr>
    <p:cSldViewPr snapToGrid="0">
      <p:cViewPr>
        <p:scale>
          <a:sx n="66" d="100"/>
          <a:sy n="66" d="100"/>
        </p:scale>
        <p:origin x="2496"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E94C5-304F-7241-B382-00C6C3976DF9}" type="datetimeFigureOut">
              <a:rPr lang="en-US" smtClean="0"/>
              <a:t>1/21/25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73FA0-9B5F-244A-81A9-8FEB18D2AB56}" type="slidenum">
              <a:rPr lang="en-US" smtClean="0"/>
              <a:t>‹#›</a:t>
            </a:fld>
            <a:endParaRPr lang="en-US"/>
          </a:p>
        </p:txBody>
      </p:sp>
    </p:spTree>
    <p:extLst>
      <p:ext uri="{BB962C8B-B14F-4D97-AF65-F5344CB8AC3E}">
        <p14:creationId xmlns:p14="http://schemas.microsoft.com/office/powerpoint/2010/main" val="181786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30000" dirty="0"/>
              <a:t>1</a:t>
            </a:r>
            <a:r>
              <a:rPr lang="en-US" sz="1200" u="sng" dirty="0"/>
              <a:t>https://</a:t>
            </a:r>
            <a:r>
              <a:rPr lang="en-US" sz="1200" u="sng" dirty="0" err="1"/>
              <a:t>media.defense.gov</a:t>
            </a:r>
            <a:r>
              <a:rPr lang="en-US" sz="1200" u="sng" dirty="0"/>
              <a:t>/2022/Sep/07/2003071834/-1/-1/0/CSA_CNSA_2.0_ALGORITHMS_.PDF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30000" dirty="0"/>
              <a:t>2</a:t>
            </a:r>
            <a:r>
              <a:rPr lang="en-US" sz="1200" u="sng" dirty="0"/>
              <a:t>https://</a:t>
            </a:r>
            <a:r>
              <a:rPr lang="en-US" sz="1200" u="sng" dirty="0" err="1"/>
              <a:t>www.nsa.gov</a:t>
            </a:r>
            <a:r>
              <a:rPr lang="en-US" sz="1200" u="sng" dirty="0"/>
              <a:t>/Press-Room/News-Highlights/Article/Article/3148990/nsa-releases-future-quantum-resistant-qr-algorithm-requirements-for-national-se/</a:t>
            </a:r>
          </a:p>
          <a:p>
            <a:endParaRPr lang="en-US" dirty="0"/>
          </a:p>
        </p:txBody>
      </p:sp>
      <p:sp>
        <p:nvSpPr>
          <p:cNvPr id="4" name="Slide Number Placeholder 3"/>
          <p:cNvSpPr>
            <a:spLocks noGrp="1"/>
          </p:cNvSpPr>
          <p:nvPr>
            <p:ph type="sldNum" sz="quarter" idx="5"/>
          </p:nvPr>
        </p:nvSpPr>
        <p:spPr/>
        <p:txBody>
          <a:bodyPr/>
          <a:lstStyle/>
          <a:p>
            <a:fld id="{06873FA0-9B5F-244A-81A9-8FEB18D2AB56}" type="slidenum">
              <a:rPr lang="en-US" smtClean="0"/>
              <a:t>15</a:t>
            </a:fld>
            <a:endParaRPr lang="en-US"/>
          </a:p>
        </p:txBody>
      </p:sp>
    </p:spTree>
    <p:extLst>
      <p:ext uri="{BB962C8B-B14F-4D97-AF65-F5344CB8AC3E}">
        <p14:creationId xmlns:p14="http://schemas.microsoft.com/office/powerpoint/2010/main" val="300493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873FA0-9B5F-244A-81A9-8FEB18D2AB56}" type="slidenum">
              <a:rPr lang="en-US" smtClean="0"/>
              <a:t>26</a:t>
            </a:fld>
            <a:endParaRPr lang="en-US"/>
          </a:p>
        </p:txBody>
      </p:sp>
    </p:spTree>
    <p:extLst>
      <p:ext uri="{BB962C8B-B14F-4D97-AF65-F5344CB8AC3E}">
        <p14:creationId xmlns:p14="http://schemas.microsoft.com/office/powerpoint/2010/main" val="1944166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1/20/25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1/20/25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1/20/25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1/20/25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1/20/25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http://csrc.nist.gov/publications/fips/fips180-4/fips-180-4.pdf" TargetMode="Externa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hyperlink" Target="http://nvlpubs.nist.gov/nistpubs/FIPS/NIST.FIPS.186-4.pdf" TargetMode="External"/><Relationship Id="rId5" Type="http://schemas.openxmlformats.org/officeDocument/2006/relationships/hyperlink" Target="http://csrc.nist.gov/groups/ST/toolkit/documents/SP800-56Arev1_3-8-07.pdf" TargetMode="External"/><Relationship Id="rId4" Type="http://schemas.openxmlformats.org/officeDocument/2006/relationships/hyperlink" Target="http://csrc.nist.gov/publications/fips/fips197/fips-197.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hyperlink" Target="https://csrc.nist.gov/projects/post-quantum-cryptography"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nvlpubs.nist.gov/nistpubs/FIPS/NIST.FIPS.203.pdf" TargetMode="External"/><Relationship Id="rId3" Type="http://schemas.openxmlformats.org/officeDocument/2006/relationships/notesSlide" Target="../notesSlides/notesSlide1.xml"/><Relationship Id="rId7" Type="http://schemas.openxmlformats.org/officeDocument/2006/relationships/hyperlink" Target="https://doi.org/10.6028/NIST.FIPS.205" TargetMode="Externa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csrc.nist.gov/publications/fips/fips180-4/fips-180-4.pdf" TargetMode="External"/><Relationship Id="rId5" Type="http://schemas.openxmlformats.org/officeDocument/2006/relationships/hyperlink" Target="http://csrc.nist.gov/publications/fips/fips197/fips-197.pdf" TargetMode="External"/><Relationship Id="rId4" Type="http://schemas.openxmlformats.org/officeDocument/2006/relationships/image" Target="../media/image34.jpeg"/><Relationship Id="rId9" Type="http://schemas.openxmlformats.org/officeDocument/2006/relationships/hyperlink" Target="https://doi.org/10.6028/NIST.FIPS.20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hyperlink" Target="https://www.olcf.ornl.gov/fronti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hyperlink" Target="https://csiac.org/webinars/beyond-the-cia-tria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AF4E33-CDB7-252A-8942-F3FD2E381EF9}"/>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rcRect/>
          <a:stretch/>
        </p:blipFill>
        <p:spPr>
          <a:xfrm>
            <a:off x="0" y="0"/>
            <a:ext cx="12192000" cy="6869724"/>
          </a:xfrm>
          <a:prstGeom prst="rect">
            <a:avLst/>
          </a:prstGeom>
        </p:spPr>
      </p:pic>
      <p:pic>
        <p:nvPicPr>
          <p:cNvPr id="5" name="Picture 4">
            <a:extLst>
              <a:ext uri="{FF2B5EF4-FFF2-40B4-BE49-F238E27FC236}">
                <a16:creationId xmlns:a16="http://schemas.microsoft.com/office/drawing/2014/main" id="{56191201-1490-5FBF-723D-07F8AD3347E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22198" y="0"/>
            <a:ext cx="7669802" cy="6858000"/>
          </a:xfrm>
          <a:prstGeom prst="rect">
            <a:avLst/>
          </a:prstGeom>
        </p:spPr>
      </p:pic>
      <p:sp>
        <p:nvSpPr>
          <p:cNvPr id="3" name="Subtitle 2"/>
          <p:cNvSpPr>
            <a:spLocks noGrp="1"/>
          </p:cNvSpPr>
          <p:nvPr>
            <p:ph type="subTitle" idx="1"/>
          </p:nvPr>
        </p:nvSpPr>
        <p:spPr>
          <a:xfrm>
            <a:off x="353197" y="4418373"/>
            <a:ext cx="6954982" cy="685800"/>
          </a:xfrm>
        </p:spPr>
        <p:txBody>
          <a:bodyPr>
            <a:normAutofit fontScale="92500" lnSpcReduction="10000"/>
          </a:bodyPr>
          <a:lstStyle/>
          <a:p>
            <a:r>
              <a:rPr lang="en-US" dirty="0"/>
              <a:t>Jim West, CISSP-ISSEP, ISSAP, ISSMP, SSCP, CIPP, PMP</a:t>
            </a:r>
          </a:p>
          <a:p>
            <a:r>
              <a:rPr lang="en-US" dirty="0"/>
              <a:t>C-CISO, S-CISO, CEH, GSLC, GCIH, GSNA, GPEN, G2700</a:t>
            </a:r>
          </a:p>
          <a:p>
            <a:endParaRPr lang="en-US" dirty="0"/>
          </a:p>
        </p:txBody>
      </p:sp>
      <p:sp>
        <p:nvSpPr>
          <p:cNvPr id="6" name="TextBox 5">
            <a:extLst>
              <a:ext uri="{FF2B5EF4-FFF2-40B4-BE49-F238E27FC236}">
                <a16:creationId xmlns:a16="http://schemas.microsoft.com/office/drawing/2014/main" id="{E8655F8C-2B15-DD7C-5FA6-2238E69016ED}"/>
              </a:ext>
            </a:extLst>
          </p:cNvPr>
          <p:cNvSpPr txBox="1"/>
          <p:nvPr/>
        </p:nvSpPr>
        <p:spPr>
          <a:xfrm>
            <a:off x="353197" y="1162101"/>
            <a:ext cx="8336533" cy="2862322"/>
          </a:xfrm>
          <a:prstGeom prst="rect">
            <a:avLst/>
          </a:prstGeom>
          <a:noFill/>
        </p:spPr>
        <p:txBody>
          <a:bodyPr wrap="square" rtlCol="0">
            <a:spAutoFit/>
          </a:bodyPr>
          <a:lstStyle/>
          <a:p>
            <a:r>
              <a:rPr lang="en-US" sz="5800" b="1" dirty="0">
                <a:effectLst/>
                <a:latin typeface="Helvetica Neue" panose="02000503000000020004" pitchFamily="2" charset="0"/>
              </a:rPr>
              <a:t>The Encryption </a:t>
            </a:r>
          </a:p>
          <a:p>
            <a:r>
              <a:rPr lang="en-US" sz="5800" b="1" dirty="0">
                <a:solidFill>
                  <a:schemeClr val="accent1"/>
                </a:solidFill>
                <a:effectLst/>
                <a:latin typeface="Helvetica Neue" panose="02000503000000020004" pitchFamily="2" charset="0"/>
              </a:rPr>
              <a:t>Endgame</a:t>
            </a:r>
            <a:r>
              <a:rPr lang="en-US" sz="5800" b="1" dirty="0">
                <a:effectLst/>
                <a:latin typeface="Helvetica Neue" panose="02000503000000020004" pitchFamily="2" charset="0"/>
              </a:rPr>
              <a:t>: Beating </a:t>
            </a:r>
          </a:p>
          <a:p>
            <a:r>
              <a:rPr lang="en-US" sz="5800" b="1" dirty="0">
                <a:effectLst/>
                <a:latin typeface="Helvetica Neue" panose="02000503000000020004" pitchFamily="2" charset="0"/>
              </a:rPr>
              <a:t>the </a:t>
            </a:r>
            <a:r>
              <a:rPr lang="en-US" sz="5800" b="1" dirty="0">
                <a:solidFill>
                  <a:schemeClr val="accent1"/>
                </a:solidFill>
                <a:effectLst/>
                <a:latin typeface="Helvetica Neue" panose="02000503000000020004" pitchFamily="2" charset="0"/>
              </a:rPr>
              <a:t>Quantum</a:t>
            </a:r>
            <a:r>
              <a:rPr lang="en-US" sz="5800" b="1" dirty="0">
                <a:effectLst/>
                <a:latin typeface="Helvetica Neue" panose="02000503000000020004" pitchFamily="2" charset="0"/>
              </a:rPr>
              <a:t> Clock</a:t>
            </a:r>
          </a:p>
        </p:txBody>
      </p:sp>
    </p:spTree>
    <p:extLst>
      <p:ext uri="{BB962C8B-B14F-4D97-AF65-F5344CB8AC3E}">
        <p14:creationId xmlns:p14="http://schemas.microsoft.com/office/powerpoint/2010/main" val="4108857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0D57CE6-F12C-AB2D-516B-C87FFAA57B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B90ABF-2989-4A94-392B-59B4E5478DB4}"/>
              </a:ext>
            </a:extLst>
          </p:cNvPr>
          <p:cNvSpPr txBox="1"/>
          <p:nvPr/>
        </p:nvSpPr>
        <p:spPr>
          <a:xfrm>
            <a:off x="546341" y="6284267"/>
            <a:ext cx="10527617" cy="338554"/>
          </a:xfrm>
          <a:prstGeom prst="rect">
            <a:avLst/>
          </a:prstGeom>
          <a:noFill/>
        </p:spPr>
        <p:txBody>
          <a:bodyPr wrap="square">
            <a:spAutoFit/>
          </a:bodyPr>
          <a:lstStyle/>
          <a:p>
            <a:r>
              <a:rPr lang="en-US" sz="1600" baseline="30000" dirty="0"/>
              <a:t>4</a:t>
            </a:r>
            <a:r>
              <a:rPr lang="en-US" sz="1600" u="sng" dirty="0"/>
              <a:t>https://www.nytimes.com/2023/10/22/us/politics/quantum-computing-encryption.html</a:t>
            </a:r>
          </a:p>
        </p:txBody>
      </p:sp>
      <p:sp>
        <p:nvSpPr>
          <p:cNvPr id="6" name="TextBox 5">
            <a:extLst>
              <a:ext uri="{FF2B5EF4-FFF2-40B4-BE49-F238E27FC236}">
                <a16:creationId xmlns:a16="http://schemas.microsoft.com/office/drawing/2014/main" id="{BD3F76E9-6F5C-284D-AFBA-8C420C23C99D}"/>
              </a:ext>
            </a:extLst>
          </p:cNvPr>
          <p:cNvSpPr txBox="1"/>
          <p:nvPr/>
        </p:nvSpPr>
        <p:spPr>
          <a:xfrm>
            <a:off x="546342" y="6549931"/>
            <a:ext cx="10689738" cy="338554"/>
          </a:xfrm>
          <a:prstGeom prst="rect">
            <a:avLst/>
          </a:prstGeom>
          <a:noFill/>
        </p:spPr>
        <p:txBody>
          <a:bodyPr wrap="square">
            <a:spAutoFit/>
          </a:bodyPr>
          <a:lstStyle/>
          <a:p>
            <a:r>
              <a:rPr lang="en-US" sz="1600" baseline="30000" dirty="0"/>
              <a:t>5</a:t>
            </a:r>
            <a:r>
              <a:rPr lang="en-US" sz="1600" u="sng" dirty="0"/>
              <a:t>https://www.forbes.com/sites/arthurherman/2021/06/07/q-day-is-coming-sooner-than-we-think</a:t>
            </a:r>
          </a:p>
        </p:txBody>
      </p:sp>
      <p:sp>
        <p:nvSpPr>
          <p:cNvPr id="11" name="TextBox 10">
            <a:extLst>
              <a:ext uri="{FF2B5EF4-FFF2-40B4-BE49-F238E27FC236}">
                <a16:creationId xmlns:a16="http://schemas.microsoft.com/office/drawing/2014/main" id="{27252B1C-47AC-4AC5-37A9-75FC421EBE92}"/>
              </a:ext>
            </a:extLst>
          </p:cNvPr>
          <p:cNvSpPr txBox="1"/>
          <p:nvPr/>
        </p:nvSpPr>
        <p:spPr>
          <a:xfrm>
            <a:off x="222380" y="1164936"/>
            <a:ext cx="11747240" cy="1631216"/>
          </a:xfrm>
          <a:prstGeom prst="rect">
            <a:avLst/>
          </a:prstGeom>
          <a:noFill/>
        </p:spPr>
        <p:txBody>
          <a:bodyPr wrap="square">
            <a:spAutoFit/>
          </a:bodyPr>
          <a:lstStyle/>
          <a:p>
            <a:r>
              <a:rPr lang="en-US" dirty="0"/>
              <a:t>“With a </a:t>
            </a:r>
            <a:r>
              <a:rPr lang="en-US" b="1" dirty="0"/>
              <a:t>large quantum computer</a:t>
            </a:r>
            <a:r>
              <a:rPr lang="en-US" dirty="0"/>
              <a:t>, China will be able to </a:t>
            </a:r>
            <a:r>
              <a:rPr lang="en-US" sz="2000" b="1" dirty="0"/>
              <a:t>crack communications, stored data, and networks </a:t>
            </a:r>
            <a:r>
              <a:rPr lang="en-US" dirty="0"/>
              <a:t>currently secured using conventional encryption techniques (RSA, DSS, Diffie-Hellman, TLS/SSL, etc.). This means financial transactions, trade secrets, protected health information, critical infrastructure networks, classified databases, satellite communications — </a:t>
            </a:r>
            <a:r>
              <a:rPr lang="en-US" sz="2400" b="1" dirty="0"/>
              <a:t>everything</a:t>
            </a:r>
            <a:r>
              <a:rPr lang="en-US" b="1" dirty="0"/>
              <a:t> — </a:t>
            </a:r>
            <a:r>
              <a:rPr lang="en-US" sz="2000" b="1" dirty="0"/>
              <a:t>will be </a:t>
            </a:r>
            <a:r>
              <a:rPr lang="en-US" sz="2400" b="1" dirty="0"/>
              <a:t>vulnerable</a:t>
            </a:r>
            <a:r>
              <a:rPr lang="en-US" dirty="0"/>
              <a:t>.” - </a:t>
            </a:r>
            <a:r>
              <a:rPr lang="en-US" i="1" dirty="0"/>
              <a:t>Michael McLaughlin, Principal Policy Advisor at Buchanan Ingersoll &amp; Rooney PC</a:t>
            </a:r>
          </a:p>
        </p:txBody>
      </p:sp>
      <p:sp>
        <p:nvSpPr>
          <p:cNvPr id="14" name="TextBox 13">
            <a:extLst>
              <a:ext uri="{FF2B5EF4-FFF2-40B4-BE49-F238E27FC236}">
                <a16:creationId xmlns:a16="http://schemas.microsoft.com/office/drawing/2014/main" id="{1D9FD7D3-FDE9-F394-5DC0-9C6C3F2B6956}"/>
              </a:ext>
            </a:extLst>
          </p:cNvPr>
          <p:cNvSpPr txBox="1"/>
          <p:nvPr/>
        </p:nvSpPr>
        <p:spPr>
          <a:xfrm>
            <a:off x="4658899" y="5720674"/>
            <a:ext cx="5781956" cy="338554"/>
          </a:xfrm>
          <a:prstGeom prst="rect">
            <a:avLst/>
          </a:prstGeom>
          <a:noFill/>
        </p:spPr>
        <p:txBody>
          <a:bodyPr wrap="square">
            <a:spAutoFit/>
          </a:bodyPr>
          <a:lstStyle/>
          <a:p>
            <a:r>
              <a:rPr lang="en-US" sz="1600" baseline="30000" dirty="0"/>
              <a:t>2</a:t>
            </a:r>
            <a:r>
              <a:rPr lang="en-US" sz="1600" u="sng" dirty="0"/>
              <a:t>https://techinformed.com/count-down-to-q-day</a:t>
            </a:r>
          </a:p>
        </p:txBody>
      </p:sp>
      <p:sp>
        <p:nvSpPr>
          <p:cNvPr id="16" name="TextBox 15">
            <a:extLst>
              <a:ext uri="{FF2B5EF4-FFF2-40B4-BE49-F238E27FC236}">
                <a16:creationId xmlns:a16="http://schemas.microsoft.com/office/drawing/2014/main" id="{AC2F0029-4C35-241A-40BC-87E979C213DE}"/>
              </a:ext>
            </a:extLst>
          </p:cNvPr>
          <p:cNvSpPr txBox="1"/>
          <p:nvPr/>
        </p:nvSpPr>
        <p:spPr>
          <a:xfrm>
            <a:off x="546341" y="5720674"/>
            <a:ext cx="6581797" cy="338554"/>
          </a:xfrm>
          <a:prstGeom prst="rect">
            <a:avLst/>
          </a:prstGeom>
          <a:noFill/>
        </p:spPr>
        <p:txBody>
          <a:bodyPr wrap="square">
            <a:spAutoFit/>
          </a:bodyPr>
          <a:lstStyle/>
          <a:p>
            <a:r>
              <a:rPr lang="en-US" sz="1600" baseline="30000" dirty="0"/>
              <a:t>1</a:t>
            </a:r>
            <a:r>
              <a:rPr lang="en-US" sz="1600" u="sng" dirty="0"/>
              <a:t>https://ig.ft.com/quantum-computing</a:t>
            </a:r>
          </a:p>
        </p:txBody>
      </p:sp>
      <p:sp>
        <p:nvSpPr>
          <p:cNvPr id="18" name="TextBox 17">
            <a:extLst>
              <a:ext uri="{FF2B5EF4-FFF2-40B4-BE49-F238E27FC236}">
                <a16:creationId xmlns:a16="http://schemas.microsoft.com/office/drawing/2014/main" id="{58EB4DFB-924A-5577-822E-DF334D2B0F6F}"/>
              </a:ext>
            </a:extLst>
          </p:cNvPr>
          <p:cNvSpPr txBox="1"/>
          <p:nvPr/>
        </p:nvSpPr>
        <p:spPr>
          <a:xfrm>
            <a:off x="546341" y="6018603"/>
            <a:ext cx="9773855" cy="338554"/>
          </a:xfrm>
          <a:prstGeom prst="rect">
            <a:avLst/>
          </a:prstGeom>
          <a:noFill/>
        </p:spPr>
        <p:txBody>
          <a:bodyPr wrap="square">
            <a:spAutoFit/>
          </a:bodyPr>
          <a:lstStyle/>
          <a:p>
            <a:r>
              <a:rPr lang="en-US" sz="1600" baseline="30000" dirty="0"/>
              <a:t>3</a:t>
            </a:r>
            <a:r>
              <a:rPr lang="en-US" sz="1600" u="sng" dirty="0"/>
              <a:t>https://www.reuters.com/investigates/special-report/us-china-tech-quantum</a:t>
            </a:r>
          </a:p>
        </p:txBody>
      </p:sp>
      <p:pic>
        <p:nvPicPr>
          <p:cNvPr id="20" name="Picture 19" descr="Text&#10;&#10;Description automatically generated">
            <a:extLst>
              <a:ext uri="{FF2B5EF4-FFF2-40B4-BE49-F238E27FC236}">
                <a16:creationId xmlns:a16="http://schemas.microsoft.com/office/drawing/2014/main" id="{2DC28D8F-1722-A6C7-2138-98373DF4DA58}"/>
              </a:ext>
            </a:extLst>
          </p:cNvPr>
          <p:cNvPicPr>
            <a:picLocks noChangeAspect="1"/>
          </p:cNvPicPr>
          <p:nvPr/>
        </p:nvPicPr>
        <p:blipFill>
          <a:blip r:embed="rId3"/>
          <a:stretch>
            <a:fillRect/>
          </a:stretch>
        </p:blipFill>
        <p:spPr>
          <a:xfrm>
            <a:off x="6271507" y="3055570"/>
            <a:ext cx="5753100" cy="1836420"/>
          </a:xfrm>
          <a:prstGeom prst="rect">
            <a:avLst/>
          </a:prstGeom>
        </p:spPr>
      </p:pic>
      <p:pic>
        <p:nvPicPr>
          <p:cNvPr id="22" name="Picture 21" descr="Text&#10;&#10;Description automatically generated">
            <a:extLst>
              <a:ext uri="{FF2B5EF4-FFF2-40B4-BE49-F238E27FC236}">
                <a16:creationId xmlns:a16="http://schemas.microsoft.com/office/drawing/2014/main" id="{57A592C4-0BCA-9FE1-5D79-3350521FE7FC}"/>
              </a:ext>
            </a:extLst>
          </p:cNvPr>
          <p:cNvPicPr>
            <a:picLocks noChangeAspect="1"/>
          </p:cNvPicPr>
          <p:nvPr/>
        </p:nvPicPr>
        <p:blipFill>
          <a:blip r:embed="rId4"/>
          <a:stretch>
            <a:fillRect/>
          </a:stretch>
        </p:blipFill>
        <p:spPr>
          <a:xfrm>
            <a:off x="0" y="3024671"/>
            <a:ext cx="6149340" cy="2164080"/>
          </a:xfrm>
          <a:prstGeom prst="rect">
            <a:avLst/>
          </a:prstGeom>
        </p:spPr>
      </p:pic>
      <p:pic>
        <p:nvPicPr>
          <p:cNvPr id="24" name="Picture 23" descr="Graphical user interface, text&#10;&#10;Description automatically generated with medium confidence">
            <a:extLst>
              <a:ext uri="{FF2B5EF4-FFF2-40B4-BE49-F238E27FC236}">
                <a16:creationId xmlns:a16="http://schemas.microsoft.com/office/drawing/2014/main" id="{D24965EA-0FE8-B62A-7FBB-BFF708A1D03B}"/>
              </a:ext>
            </a:extLst>
          </p:cNvPr>
          <p:cNvPicPr>
            <a:picLocks noChangeAspect="1"/>
          </p:cNvPicPr>
          <p:nvPr/>
        </p:nvPicPr>
        <p:blipFill>
          <a:blip r:embed="rId5"/>
          <a:stretch>
            <a:fillRect/>
          </a:stretch>
        </p:blipFill>
        <p:spPr>
          <a:xfrm>
            <a:off x="0" y="3024201"/>
            <a:ext cx="6136784" cy="2164079"/>
          </a:xfrm>
          <a:prstGeom prst="rect">
            <a:avLst/>
          </a:prstGeom>
        </p:spPr>
      </p:pic>
      <p:pic>
        <p:nvPicPr>
          <p:cNvPr id="28" name="Picture 27" descr="Graphical user interface, text, application&#10;&#10;Description automatically generated">
            <a:extLst>
              <a:ext uri="{FF2B5EF4-FFF2-40B4-BE49-F238E27FC236}">
                <a16:creationId xmlns:a16="http://schemas.microsoft.com/office/drawing/2014/main" id="{156143A9-86C0-0E66-3442-0A8AF951C95A}"/>
              </a:ext>
            </a:extLst>
          </p:cNvPr>
          <p:cNvPicPr>
            <a:picLocks noChangeAspect="1"/>
          </p:cNvPicPr>
          <p:nvPr/>
        </p:nvPicPr>
        <p:blipFill>
          <a:blip r:embed="rId6"/>
          <a:stretch>
            <a:fillRect/>
          </a:stretch>
        </p:blipFill>
        <p:spPr>
          <a:xfrm>
            <a:off x="6271507" y="3033163"/>
            <a:ext cx="5753100" cy="1858827"/>
          </a:xfrm>
          <a:prstGeom prst="rect">
            <a:avLst/>
          </a:prstGeom>
        </p:spPr>
      </p:pic>
      <p:pic>
        <p:nvPicPr>
          <p:cNvPr id="32" name="Picture 31" descr="Map&#10;&#10;Description automatically generated">
            <a:extLst>
              <a:ext uri="{FF2B5EF4-FFF2-40B4-BE49-F238E27FC236}">
                <a16:creationId xmlns:a16="http://schemas.microsoft.com/office/drawing/2014/main" id="{CB5E8BD9-6EDD-78EB-2B3B-56475CD778AE}"/>
              </a:ext>
            </a:extLst>
          </p:cNvPr>
          <p:cNvPicPr>
            <a:picLocks noChangeAspect="1"/>
          </p:cNvPicPr>
          <p:nvPr/>
        </p:nvPicPr>
        <p:blipFill>
          <a:blip r:embed="rId7"/>
          <a:stretch>
            <a:fillRect/>
          </a:stretch>
        </p:blipFill>
        <p:spPr>
          <a:xfrm>
            <a:off x="0" y="980208"/>
            <a:ext cx="12192000" cy="4701540"/>
          </a:xfrm>
          <a:prstGeom prst="rect">
            <a:avLst/>
          </a:prstGeom>
        </p:spPr>
      </p:pic>
      <p:sp>
        <p:nvSpPr>
          <p:cNvPr id="3" name="Title 9">
            <a:extLst>
              <a:ext uri="{FF2B5EF4-FFF2-40B4-BE49-F238E27FC236}">
                <a16:creationId xmlns:a16="http://schemas.microsoft.com/office/drawing/2014/main" id="{15582C25-ADD8-8512-2E77-0AC9C72416E4}"/>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What is </a:t>
            </a:r>
            <a:r>
              <a:rPr lang="en-US" b="1" cap="none"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Q-Day</a:t>
            </a:r>
            <a:r>
              <a:rPr lang="en-US" b="1" cap="none"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8" name="TextBox 7">
            <a:extLst>
              <a:ext uri="{FF2B5EF4-FFF2-40B4-BE49-F238E27FC236}">
                <a16:creationId xmlns:a16="http://schemas.microsoft.com/office/drawing/2014/main" id="{C5E18998-E33E-07C7-DD9D-8068A1D4838F}"/>
              </a:ext>
            </a:extLst>
          </p:cNvPr>
          <p:cNvSpPr txBox="1"/>
          <p:nvPr/>
        </p:nvSpPr>
        <p:spPr>
          <a:xfrm>
            <a:off x="4834890" y="7006590"/>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406935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
        <p14:stopEvt time="13075"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6536B-D4B4-D5C3-6CF8-C42F21AABE31}"/>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7" name="Picture 6">
            <a:extLst>
              <a:ext uri="{FF2B5EF4-FFF2-40B4-BE49-F238E27FC236}">
                <a16:creationId xmlns:a16="http://schemas.microsoft.com/office/drawing/2014/main" id="{064D011D-B310-19A7-F93C-4FFC7F866B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4978" y="2208774"/>
            <a:ext cx="4961770" cy="3177309"/>
          </a:xfrm>
          <a:prstGeom prst="rect">
            <a:avLst/>
          </a:prstGeom>
        </p:spPr>
      </p:pic>
      <p:sp>
        <p:nvSpPr>
          <p:cNvPr id="3" name="Content Placeholder 2"/>
          <p:cNvSpPr>
            <a:spLocks noGrp="1"/>
          </p:cNvSpPr>
          <p:nvPr>
            <p:ph idx="1"/>
          </p:nvPr>
        </p:nvSpPr>
        <p:spPr>
          <a:xfrm>
            <a:off x="686348" y="1416937"/>
            <a:ext cx="10820400" cy="4024125"/>
          </a:xfrm>
        </p:spPr>
        <p:txBody>
          <a:bodyPr/>
          <a:lstStyle/>
          <a:p>
            <a:r>
              <a:rPr lang="en-US" dirty="0"/>
              <a:t>Grave danger to NSS</a:t>
            </a:r>
          </a:p>
          <a:p>
            <a:r>
              <a:rPr lang="en-US" dirty="0"/>
              <a:t>Diplomatic issues</a:t>
            </a:r>
          </a:p>
          <a:p>
            <a:r>
              <a:rPr lang="en-US" dirty="0"/>
              <a:t>Litigation</a:t>
            </a:r>
          </a:p>
          <a:p>
            <a:r>
              <a:rPr lang="en-US" dirty="0"/>
              <a:t>Increased tensions amongst partners</a:t>
            </a:r>
          </a:p>
          <a:p>
            <a:r>
              <a:rPr lang="en-US" dirty="0"/>
              <a:t>Fodder to fuel terrorism</a:t>
            </a:r>
          </a:p>
          <a:p>
            <a:pPr marL="0" indent="0">
              <a:buNone/>
            </a:pPr>
            <a:endParaRPr lang="en-US" dirty="0"/>
          </a:p>
          <a:p>
            <a:pPr lvl="1"/>
            <a:endParaRPr lang="en-US" dirty="0"/>
          </a:p>
        </p:txBody>
      </p:sp>
      <p:sp>
        <p:nvSpPr>
          <p:cNvPr id="4" name="Rectangle 3"/>
          <p:cNvSpPr/>
          <p:nvPr/>
        </p:nvSpPr>
        <p:spPr>
          <a:xfrm>
            <a:off x="686348" y="6163706"/>
            <a:ext cx="10819852" cy="584775"/>
          </a:xfrm>
          <a:prstGeom prst="rect">
            <a:avLst/>
          </a:prstGeom>
        </p:spPr>
        <p:txBody>
          <a:bodyPr wrap="square">
            <a:spAutoFit/>
          </a:bodyPr>
          <a:lstStyle/>
          <a:p>
            <a:r>
              <a:rPr lang="en-US" sz="1600" baseline="30000" dirty="0"/>
              <a:t>1</a:t>
            </a:r>
            <a:r>
              <a:rPr lang="en-US" sz="1600" u="sng" dirty="0"/>
              <a:t>https://</a:t>
            </a:r>
            <a:r>
              <a:rPr lang="en-US" sz="1600" u="sng" dirty="0" err="1"/>
              <a:t>www.ibm.com</a:t>
            </a:r>
            <a:r>
              <a:rPr lang="en-US" sz="1600" u="sng" dirty="0"/>
              <a:t>/think/insights/cios-must-prepare-their-organizations-today-for-quantum-safe-cryptography</a:t>
            </a:r>
          </a:p>
        </p:txBody>
      </p:sp>
      <p:sp>
        <p:nvSpPr>
          <p:cNvPr id="5" name="Rectangle 4"/>
          <p:cNvSpPr/>
          <p:nvPr/>
        </p:nvSpPr>
        <p:spPr>
          <a:xfrm>
            <a:off x="6544978" y="1416937"/>
            <a:ext cx="4961770" cy="1477328"/>
          </a:xfrm>
          <a:prstGeom prst="rect">
            <a:avLst/>
          </a:prstGeom>
          <a:solidFill>
            <a:srgbClr val="FF0000"/>
          </a:solidFill>
        </p:spPr>
        <p:txBody>
          <a:bodyPr wrap="square">
            <a:spAutoFit/>
          </a:bodyPr>
          <a:lstStyle/>
          <a:p>
            <a:r>
              <a:rPr lang="en-US" dirty="0"/>
              <a:t>"Anyone that wants to make sure that their </a:t>
            </a:r>
            <a:r>
              <a:rPr lang="en-US" b="1" dirty="0"/>
              <a:t>data is protected</a:t>
            </a:r>
            <a:r>
              <a:rPr lang="en-US" dirty="0"/>
              <a:t> for longer than 10 years should move to </a:t>
            </a:r>
            <a:r>
              <a:rPr lang="en-US" b="1" dirty="0"/>
              <a:t>alternate forms of encryption now</a:t>
            </a:r>
            <a:r>
              <a:rPr lang="en-US" dirty="0"/>
              <a:t>," said Arvind Krishna, director of IBM Research.</a:t>
            </a:r>
          </a:p>
        </p:txBody>
      </p:sp>
      <p:sp>
        <p:nvSpPr>
          <p:cNvPr id="6" name="Title 9">
            <a:extLst>
              <a:ext uri="{FF2B5EF4-FFF2-40B4-BE49-F238E27FC236}">
                <a16:creationId xmlns:a16="http://schemas.microsoft.com/office/drawing/2014/main" id="{90598393-9A5F-8AB6-E692-4071D89E1B09}"/>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Threat to National Security</a:t>
            </a:r>
          </a:p>
        </p:txBody>
      </p:sp>
    </p:spTree>
    <p:custDataLst>
      <p:tags r:id="rId1"/>
    </p:custDataLst>
    <p:extLst>
      <p:ext uri="{BB962C8B-B14F-4D97-AF65-F5344CB8AC3E}">
        <p14:creationId xmlns:p14="http://schemas.microsoft.com/office/powerpoint/2010/main" val="67942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animBg="1"/>
    </p:bldLst>
  </p:timing>
  <p:extLst>
    <p:ext uri="{E180D4A7-C9FB-4DFB-919C-405C955672EB}">
      <p14:showEvtLst xmlns:p14="http://schemas.microsoft.com/office/powerpoint/2010/main">
        <p14:playEvt time="1" objId="4"/>
        <p14:stopEvt time="13075"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C8486E-09DA-8A31-F87B-36979646C6A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9" name="Picture 8" descr="A picture containing music, organ&#10;&#10;Description automatically generated">
            <a:extLst>
              <a:ext uri="{FF2B5EF4-FFF2-40B4-BE49-F238E27FC236}">
                <a16:creationId xmlns:a16="http://schemas.microsoft.com/office/drawing/2014/main" id="{EF2164DA-1CAE-BD05-54A7-00F0A50656A6}"/>
              </a:ext>
            </a:extLst>
          </p:cNvPr>
          <p:cNvPicPr>
            <a:picLocks noChangeAspect="1"/>
          </p:cNvPicPr>
          <p:nvPr/>
        </p:nvPicPr>
        <p:blipFill>
          <a:blip r:embed="rId4"/>
          <a:stretch>
            <a:fillRect/>
          </a:stretch>
        </p:blipFill>
        <p:spPr>
          <a:xfrm>
            <a:off x="524748" y="1615090"/>
            <a:ext cx="4669792" cy="3606117"/>
          </a:xfrm>
          <a:prstGeom prst="rect">
            <a:avLst/>
          </a:prstGeom>
        </p:spPr>
      </p:pic>
      <p:sp>
        <p:nvSpPr>
          <p:cNvPr id="3" name="Content Placeholder 2"/>
          <p:cNvSpPr>
            <a:spLocks noGrp="1"/>
          </p:cNvSpPr>
          <p:nvPr>
            <p:ph idx="1"/>
          </p:nvPr>
        </p:nvSpPr>
        <p:spPr>
          <a:xfrm>
            <a:off x="5318085" y="2466481"/>
            <a:ext cx="6435664" cy="2212660"/>
          </a:xfrm>
        </p:spPr>
        <p:txBody>
          <a:bodyPr/>
          <a:lstStyle/>
          <a:p>
            <a:r>
              <a:rPr lang="en-US" dirty="0"/>
              <a:t>Corporate Espionage</a:t>
            </a:r>
          </a:p>
          <a:p>
            <a:r>
              <a:rPr lang="en-US" dirty="0"/>
              <a:t>Disruption to Digital Transformation efforts</a:t>
            </a:r>
          </a:p>
          <a:p>
            <a:r>
              <a:rPr lang="en-US" dirty="0"/>
              <a:t>Increased Targeted Attacks to IP</a:t>
            </a:r>
          </a:p>
          <a:p>
            <a:r>
              <a:rPr lang="en-US" dirty="0"/>
              <a:t>Render Current Safeguards Ineffective</a:t>
            </a:r>
          </a:p>
          <a:p>
            <a:r>
              <a:rPr lang="en-US" dirty="0"/>
              <a:t>Increased Costs to adopt Countermeasures</a:t>
            </a:r>
          </a:p>
        </p:txBody>
      </p:sp>
      <p:sp>
        <p:nvSpPr>
          <p:cNvPr id="4" name="Rectangle 3"/>
          <p:cNvSpPr/>
          <p:nvPr/>
        </p:nvSpPr>
        <p:spPr>
          <a:xfrm>
            <a:off x="546341" y="6184870"/>
            <a:ext cx="11505652" cy="338554"/>
          </a:xfrm>
          <a:prstGeom prst="rect">
            <a:avLst/>
          </a:prstGeom>
        </p:spPr>
        <p:txBody>
          <a:bodyPr wrap="square">
            <a:spAutoFit/>
          </a:bodyPr>
          <a:lstStyle/>
          <a:p>
            <a:r>
              <a:rPr lang="en-US" sz="1600" baseline="30000" dirty="0"/>
              <a:t>2</a:t>
            </a:r>
            <a:r>
              <a:rPr lang="en-US" sz="1600" u="sng" dirty="0"/>
              <a:t>https://s3.amazonaws.com/media.hudson.org/Executive%27s%20Guide%20to%20Quantum%20WEB%20FINAL.pdf</a:t>
            </a:r>
          </a:p>
        </p:txBody>
      </p:sp>
      <p:sp>
        <p:nvSpPr>
          <p:cNvPr id="5" name="Rectangle 4"/>
          <p:cNvSpPr/>
          <p:nvPr/>
        </p:nvSpPr>
        <p:spPr>
          <a:xfrm>
            <a:off x="4732638" y="1296699"/>
            <a:ext cx="7021111" cy="923330"/>
          </a:xfrm>
          <a:prstGeom prst="rect">
            <a:avLst/>
          </a:prstGeom>
          <a:solidFill>
            <a:srgbClr val="FF0000"/>
          </a:solidFill>
        </p:spPr>
        <p:txBody>
          <a:bodyPr wrap="square">
            <a:spAutoFit/>
          </a:bodyPr>
          <a:lstStyle/>
          <a:p>
            <a:r>
              <a:rPr lang="en-US" dirty="0">
                <a:cs typeface="Arial" panose="020B0604020202020204" pitchFamily="34" charset="0"/>
              </a:rPr>
              <a:t>In October 2018, global research and advisory firm Gartner elevated the quantum computer threat to the top of its list of digital disruptions for which CIOs may not be prepared.</a:t>
            </a:r>
            <a:r>
              <a:rPr lang="en-US" baseline="30000" dirty="0">
                <a:cs typeface="Arial" panose="020B0604020202020204" pitchFamily="34" charset="0"/>
              </a:rPr>
              <a:t>1</a:t>
            </a:r>
          </a:p>
        </p:txBody>
      </p:sp>
      <p:sp>
        <p:nvSpPr>
          <p:cNvPr id="6" name="Title 9">
            <a:extLst>
              <a:ext uri="{FF2B5EF4-FFF2-40B4-BE49-F238E27FC236}">
                <a16:creationId xmlns:a16="http://schemas.microsoft.com/office/drawing/2014/main" id="{21A84766-9BDA-9F1A-0330-03A9FFE7D60D}"/>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Threat to Commercial Industry</a:t>
            </a:r>
          </a:p>
        </p:txBody>
      </p:sp>
      <p:sp>
        <p:nvSpPr>
          <p:cNvPr id="11" name="TextBox 10">
            <a:extLst>
              <a:ext uri="{FF2B5EF4-FFF2-40B4-BE49-F238E27FC236}">
                <a16:creationId xmlns:a16="http://schemas.microsoft.com/office/drawing/2014/main" id="{22B4921A-F49C-2F0F-7F82-76FDDF21FEE4}"/>
              </a:ext>
            </a:extLst>
          </p:cNvPr>
          <p:cNvSpPr txBox="1"/>
          <p:nvPr/>
        </p:nvSpPr>
        <p:spPr>
          <a:xfrm>
            <a:off x="546341" y="5467659"/>
            <a:ext cx="11052571" cy="584775"/>
          </a:xfrm>
          <a:prstGeom prst="rect">
            <a:avLst/>
          </a:prstGeom>
          <a:noFill/>
        </p:spPr>
        <p:txBody>
          <a:bodyPr wrap="square">
            <a:spAutoFit/>
          </a:bodyPr>
          <a:lstStyle/>
          <a:p>
            <a:r>
              <a:rPr lang="en-US" sz="1600" baseline="30000" dirty="0"/>
              <a:t>1</a:t>
            </a:r>
            <a:r>
              <a:rPr lang="en-US" sz="1600" u="sng" dirty="0"/>
              <a:t>https://</a:t>
            </a:r>
            <a:r>
              <a:rPr lang="en-US" sz="1600" u="sng" dirty="0" err="1"/>
              <a:t>www.gartner.com</a:t>
            </a:r>
            <a:r>
              <a:rPr lang="en-US" sz="1600" u="sng" dirty="0"/>
              <a:t>/</a:t>
            </a:r>
            <a:r>
              <a:rPr lang="en-US" sz="1600" u="sng" dirty="0" err="1"/>
              <a:t>en</a:t>
            </a:r>
            <a:r>
              <a:rPr lang="en-US" sz="1600" u="sng" dirty="0"/>
              <a:t>/newsroom/press-releases/2018-10-17-gartner-reveals-seven-digital-disruptions-cios-may-not-see-coming</a:t>
            </a:r>
          </a:p>
        </p:txBody>
      </p:sp>
    </p:spTree>
    <p:custDataLst>
      <p:tags r:id="rId1"/>
    </p:custDataLst>
    <p:extLst>
      <p:ext uri="{BB962C8B-B14F-4D97-AF65-F5344CB8AC3E}">
        <p14:creationId xmlns:p14="http://schemas.microsoft.com/office/powerpoint/2010/main" val="325598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animBg="1"/>
    </p:bldLst>
  </p:timing>
  <p:extLst>
    <p:ext uri="{E180D4A7-C9FB-4DFB-919C-405C955672EB}">
      <p14:showEvtLst xmlns:p14="http://schemas.microsoft.com/office/powerpoint/2010/main">
        <p14:playEvt time="1" objId="4"/>
        <p14:stopEvt time="13075"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D6BFD1-6CDD-A763-F7EA-7B02E5AFB8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582119347"/>
              </p:ext>
            </p:extLst>
          </p:nvPr>
        </p:nvGraphicFramePr>
        <p:xfrm>
          <a:off x="596442" y="1176774"/>
          <a:ext cx="10999116" cy="4859618"/>
        </p:xfrm>
        <a:graphic>
          <a:graphicData uri="http://schemas.openxmlformats.org/drawingml/2006/table">
            <a:tbl>
              <a:tblPr/>
              <a:tblGrid>
                <a:gridCol w="2220420">
                  <a:extLst>
                    <a:ext uri="{9D8B030D-6E8A-4147-A177-3AD203B41FA5}">
                      <a16:colId xmlns:a16="http://schemas.microsoft.com/office/drawing/2014/main" val="20000"/>
                    </a:ext>
                  </a:extLst>
                </a:gridCol>
                <a:gridCol w="3279138">
                  <a:extLst>
                    <a:ext uri="{9D8B030D-6E8A-4147-A177-3AD203B41FA5}">
                      <a16:colId xmlns:a16="http://schemas.microsoft.com/office/drawing/2014/main" val="20001"/>
                    </a:ext>
                  </a:extLst>
                </a:gridCol>
                <a:gridCol w="1506458">
                  <a:extLst>
                    <a:ext uri="{9D8B030D-6E8A-4147-A177-3AD203B41FA5}">
                      <a16:colId xmlns:a16="http://schemas.microsoft.com/office/drawing/2014/main" val="20002"/>
                    </a:ext>
                  </a:extLst>
                </a:gridCol>
                <a:gridCol w="3993100">
                  <a:extLst>
                    <a:ext uri="{9D8B030D-6E8A-4147-A177-3AD203B41FA5}">
                      <a16:colId xmlns:a16="http://schemas.microsoft.com/office/drawing/2014/main" val="20003"/>
                    </a:ext>
                  </a:extLst>
                </a:gridCol>
              </a:tblGrid>
              <a:tr h="220272">
                <a:tc>
                  <a:txBody>
                    <a:bodyPr/>
                    <a:lstStyle/>
                    <a:p>
                      <a:pPr algn="ctr"/>
                      <a:r>
                        <a:rPr lang="en-US" sz="1400" b="1" dirty="0">
                          <a:effectLst/>
                        </a:rPr>
                        <a:t>Algorithm</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algn="ctr"/>
                      <a:r>
                        <a:rPr lang="en-US" sz="1400" b="1">
                          <a:effectLst/>
                        </a:rPr>
                        <a:t>Function</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algn="ctr"/>
                      <a:r>
                        <a:rPr lang="en-US" sz="1400" b="1">
                          <a:effectLst/>
                        </a:rPr>
                        <a:t>Specification</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algn="ctr"/>
                      <a:r>
                        <a:rPr lang="en-US" sz="1400" b="1" dirty="0">
                          <a:effectLst/>
                        </a:rPr>
                        <a:t>Parameters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0"/>
                  </a:ext>
                </a:extLst>
              </a:tr>
              <a:tr h="623481">
                <a:tc>
                  <a:txBody>
                    <a:bodyPr/>
                    <a:lstStyle/>
                    <a:p>
                      <a:pPr fontAlgn="t"/>
                      <a:r>
                        <a:rPr lang="en-US" sz="1400" dirty="0">
                          <a:effectLst/>
                        </a:rPr>
                        <a:t>Advanced Encryption Standard (AES)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Symmetric block cipher used for information protection</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u="sng" dirty="0">
                          <a:solidFill>
                            <a:srgbClr val="263D97"/>
                          </a:solidFill>
                          <a:effectLst/>
                          <a:hlinkClick r:id="rId4"/>
                        </a:rPr>
                        <a:t>FIPS Pub 197</a:t>
                      </a:r>
                      <a:endParaRPr lang="en-US" sz="14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dirty="0">
                          <a:effectLst/>
                        </a:rPr>
                        <a:t>Use 256 bit keys to protect up to TOP SECRET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1"/>
                  </a:ext>
                </a:extLst>
              </a:tr>
              <a:tr h="623481">
                <a:tc>
                  <a:txBody>
                    <a:bodyPr/>
                    <a:lstStyle/>
                    <a:p>
                      <a:pPr fontAlgn="t"/>
                      <a:r>
                        <a:rPr lang="en-US" sz="1400" dirty="0">
                          <a:effectLst/>
                        </a:rPr>
                        <a:t>Elliptic Curve </a:t>
                      </a:r>
                      <a:r>
                        <a:rPr lang="en-US" sz="1400" dirty="0" err="1">
                          <a:effectLst/>
                        </a:rPr>
                        <a:t>Diffie</a:t>
                      </a:r>
                      <a:r>
                        <a:rPr lang="en-US" sz="1400" dirty="0">
                          <a:effectLst/>
                        </a:rPr>
                        <a:t>-Hellman (ECDH) Key Exchange</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dirty="0">
                          <a:effectLst/>
                        </a:rPr>
                        <a:t>Asymmetric algorithm used for key establishment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u="sng" dirty="0">
                          <a:solidFill>
                            <a:srgbClr val="263D97"/>
                          </a:solidFill>
                          <a:effectLst/>
                          <a:hlinkClick r:id="rId5"/>
                        </a:rPr>
                        <a:t>NIST SP 800-56A</a:t>
                      </a:r>
                      <a:endParaRPr lang="en-US" sz="14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Use Curve P-384 to protect up to TOP SECRET.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2"/>
                  </a:ext>
                </a:extLst>
              </a:tr>
              <a:tr h="623481">
                <a:tc>
                  <a:txBody>
                    <a:bodyPr/>
                    <a:lstStyle/>
                    <a:p>
                      <a:pPr fontAlgn="t"/>
                      <a:r>
                        <a:rPr lang="fr-FR" sz="1400">
                          <a:effectLst/>
                        </a:rPr>
                        <a:t>Elliptic Curve Digital Signature Algorithm (ECDSA)</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dirty="0">
                          <a:effectLst/>
                        </a:rPr>
                        <a:t>Asymmetric algorithm used for  digital signatures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u="sng" dirty="0">
                          <a:solidFill>
                            <a:srgbClr val="263D97"/>
                          </a:solidFill>
                          <a:effectLst/>
                          <a:hlinkClick r:id="rId6"/>
                        </a:rPr>
                        <a:t>FIPS Pub 186-4</a:t>
                      </a:r>
                      <a:endParaRPr lang="en-US" sz="14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Use Curve P-384 to protect up to TOP SECRET.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3"/>
                  </a:ext>
                </a:extLst>
              </a:tr>
              <a:tr h="825086">
                <a:tc>
                  <a:txBody>
                    <a:bodyPr/>
                    <a:lstStyle/>
                    <a:p>
                      <a:pPr fontAlgn="t"/>
                      <a:r>
                        <a:rPr lang="en-US" sz="1400">
                          <a:effectLst/>
                        </a:rPr>
                        <a:t>Secure Hash Algorithm (SHA)</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Algorithm used  for computing a condensed representation of information</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u="sng" dirty="0">
                          <a:solidFill>
                            <a:srgbClr val="263D97"/>
                          </a:solidFill>
                          <a:effectLst/>
                          <a:hlinkClick r:id="rId7"/>
                        </a:rPr>
                        <a:t>FIPS Pub 180-4</a:t>
                      </a:r>
                      <a:endParaRPr lang="en-US" sz="14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Use SHA-384 to protect up to TOP SECRET.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4"/>
                  </a:ext>
                </a:extLst>
              </a:tr>
              <a:tr h="623481">
                <a:tc>
                  <a:txBody>
                    <a:bodyPr/>
                    <a:lstStyle/>
                    <a:p>
                      <a:pPr fontAlgn="t"/>
                      <a:r>
                        <a:rPr lang="en-US" sz="1400">
                          <a:effectLst/>
                        </a:rPr>
                        <a:t>Diffie-Hellman (DH) Key Exchange</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Asymmetric algorithm used for key establishment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dirty="0">
                          <a:effectLst/>
                        </a:rPr>
                        <a:t>IETF RFC 3526</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Minimum 3072-bit modulus to protect up to TOP SECRET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5"/>
                  </a:ext>
                </a:extLst>
              </a:tr>
              <a:tr h="623481">
                <a:tc>
                  <a:txBody>
                    <a:bodyPr/>
                    <a:lstStyle/>
                    <a:p>
                      <a:pPr fontAlgn="t"/>
                      <a:r>
                        <a:rPr lang="en-US" sz="1400">
                          <a:effectLst/>
                        </a:rPr>
                        <a:t>RSA</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Asymmetric algorithm used for key establishment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NIST SP 800-56B rev 1</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Minimum 3072-bit modulus to protect up to TOP SECRET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6"/>
                  </a:ext>
                </a:extLst>
              </a:tr>
              <a:tr h="623481">
                <a:tc>
                  <a:txBody>
                    <a:bodyPr/>
                    <a:lstStyle/>
                    <a:p>
                      <a:pPr fontAlgn="t"/>
                      <a:r>
                        <a:rPr lang="en-US" sz="1400" dirty="0">
                          <a:effectLst/>
                        </a:rPr>
                        <a:t>RSA</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Asymmetric algorithm used for digital signatures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a:effectLst/>
                        </a:rPr>
                        <a:t>FIPS PUB 186-4</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400" dirty="0">
                          <a:effectLst/>
                        </a:rPr>
                        <a:t>Minimum 3072 bit-modulus to protect up to TOP SECRET.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7"/>
                  </a:ext>
                </a:extLst>
              </a:tr>
            </a:tbl>
          </a:graphicData>
        </a:graphic>
      </p:graphicFrame>
      <p:sp>
        <p:nvSpPr>
          <p:cNvPr id="3" name="Title 9">
            <a:extLst>
              <a:ext uri="{FF2B5EF4-FFF2-40B4-BE49-F238E27FC236}">
                <a16:creationId xmlns:a16="http://schemas.microsoft.com/office/drawing/2014/main" id="{EEB76973-4B2A-A91D-753B-4FAC4A846DCF}"/>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CNSA Suite 1.0</a:t>
            </a:r>
          </a:p>
        </p:txBody>
      </p:sp>
    </p:spTree>
    <p:custDataLst>
      <p:tags r:id="rId1"/>
    </p:custDataLst>
    <p:extLst>
      <p:ext uri="{BB962C8B-B14F-4D97-AF65-F5344CB8AC3E}">
        <p14:creationId xmlns:p14="http://schemas.microsoft.com/office/powerpoint/2010/main" val="1496069539"/>
      </p:ext>
    </p:extLst>
  </p:cSld>
  <p:clrMapOvr>
    <a:masterClrMapping/>
  </p:clrMapOvr>
  <p:extLst>
    <p:ext uri="{E180D4A7-C9FB-4DFB-919C-405C955672EB}">
      <p14:showEvtLst xmlns:p14="http://schemas.microsoft.com/office/powerpoint/2010/main">
        <p14:playEvt time="0" objId="4"/>
        <p14:stopEvt time="55268"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E8C57B-6389-ED7B-8CAD-DD71DC4241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ctangle 2">
            <a:extLst>
              <a:ext uri="{FF2B5EF4-FFF2-40B4-BE49-F238E27FC236}">
                <a16:creationId xmlns:a16="http://schemas.microsoft.com/office/drawing/2014/main" id="{53EE12CC-83ED-4CBC-8BF0-EC6E82BD48C8}"/>
              </a:ext>
            </a:extLst>
          </p:cNvPr>
          <p:cNvSpPr/>
          <p:nvPr/>
        </p:nvSpPr>
        <p:spPr>
          <a:xfrm>
            <a:off x="545342" y="1351508"/>
            <a:ext cx="10843094" cy="3816429"/>
          </a:xfrm>
          <a:prstGeom prst="rect">
            <a:avLst/>
          </a:prstGeom>
        </p:spPr>
        <p:txBody>
          <a:bodyPr wrap="square">
            <a:spAutoFit/>
          </a:bodyPr>
          <a:lstStyle/>
          <a:p>
            <a:r>
              <a:rPr lang="en-US" sz="2200" dirty="0"/>
              <a:t>Unfortunately, the popular cryptographic algorithms that play a central role today in protecting proprietary information and data— including the Rivest-Shamir-Adleman algorithm (RSA), Diffie-Hellman, and digital signature algorithm (DSA)— will </a:t>
            </a:r>
            <a:r>
              <a:rPr lang="en-US" sz="2200" b="1" dirty="0"/>
              <a:t>NOT</a:t>
            </a:r>
            <a:r>
              <a:rPr lang="en-US" sz="2200" dirty="0"/>
              <a:t> be secure from attacks by quantum computers. Nor will blockchain, since it depends on elliptical curve cryptography (ECC), which also suffers from the same quantum vulnerability.</a:t>
            </a:r>
          </a:p>
          <a:p>
            <a:endParaRPr lang="en-US" sz="2200" dirty="0"/>
          </a:p>
          <a:p>
            <a:endParaRPr lang="en-US" sz="2200" dirty="0"/>
          </a:p>
          <a:p>
            <a:endParaRPr lang="en-US" sz="2200" dirty="0"/>
          </a:p>
          <a:p>
            <a:endParaRPr lang="en-US" sz="2200" dirty="0"/>
          </a:p>
          <a:p>
            <a:endParaRPr lang="en-US" sz="2200" dirty="0"/>
          </a:p>
        </p:txBody>
      </p:sp>
      <p:sp>
        <p:nvSpPr>
          <p:cNvPr id="4" name="Title 9">
            <a:extLst>
              <a:ext uri="{FF2B5EF4-FFF2-40B4-BE49-F238E27FC236}">
                <a16:creationId xmlns:a16="http://schemas.microsoft.com/office/drawing/2014/main" id="{9EA9172A-F539-AB93-6B3C-6D690D644480}"/>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Quantum</a:t>
            </a:r>
            <a:r>
              <a:rPr lang="en-US" b="1" cap="none" dirty="0">
                <a:latin typeface="Helvetica Neue" panose="02000503000000020004" pitchFamily="2" charset="0"/>
                <a:ea typeface="Helvetica Neue" panose="02000503000000020004" pitchFamily="2" charset="0"/>
                <a:cs typeface="Helvetica Neue" panose="02000503000000020004" pitchFamily="2" charset="0"/>
              </a:rPr>
              <a:t>-Resistant (QR)</a:t>
            </a:r>
          </a:p>
        </p:txBody>
      </p:sp>
      <p:sp>
        <p:nvSpPr>
          <p:cNvPr id="9" name="Rectangle 8">
            <a:extLst>
              <a:ext uri="{FF2B5EF4-FFF2-40B4-BE49-F238E27FC236}">
                <a16:creationId xmlns:a16="http://schemas.microsoft.com/office/drawing/2014/main" id="{93E43FAE-A22E-53B6-EF5E-0836F930057E}"/>
              </a:ext>
            </a:extLst>
          </p:cNvPr>
          <p:cNvSpPr/>
          <p:nvPr/>
        </p:nvSpPr>
        <p:spPr>
          <a:xfrm>
            <a:off x="1085978" y="4039111"/>
            <a:ext cx="9761822" cy="430887"/>
          </a:xfrm>
          <a:prstGeom prst="rect">
            <a:avLst/>
          </a:prstGeom>
          <a:solidFill>
            <a:srgbClr val="FF0000"/>
          </a:solidFill>
        </p:spPr>
        <p:txBody>
          <a:bodyPr wrap="square">
            <a:spAutoFit/>
          </a:bodyPr>
          <a:lstStyle/>
          <a:p>
            <a:r>
              <a:rPr lang="en-US" sz="2200" dirty="0"/>
              <a:t>This leaves us with AES 256 as being deemed quantum “resistant” (QR). </a:t>
            </a:r>
          </a:p>
        </p:txBody>
      </p:sp>
      <p:sp>
        <p:nvSpPr>
          <p:cNvPr id="11" name="TextBox 10">
            <a:extLst>
              <a:ext uri="{FF2B5EF4-FFF2-40B4-BE49-F238E27FC236}">
                <a16:creationId xmlns:a16="http://schemas.microsoft.com/office/drawing/2014/main" id="{1EE0A7E1-CCA7-551B-4418-CCE484664A6D}"/>
              </a:ext>
            </a:extLst>
          </p:cNvPr>
          <p:cNvSpPr txBox="1"/>
          <p:nvPr/>
        </p:nvSpPr>
        <p:spPr>
          <a:xfrm>
            <a:off x="545342" y="5499054"/>
            <a:ext cx="10538294" cy="646331"/>
          </a:xfrm>
          <a:prstGeom prst="rect">
            <a:avLst/>
          </a:prstGeom>
          <a:noFill/>
        </p:spPr>
        <p:txBody>
          <a:bodyPr wrap="square">
            <a:spAutoFit/>
          </a:bodyPr>
          <a:lstStyle/>
          <a:p>
            <a:r>
              <a:rPr lang="en-US" sz="1800" dirty="0"/>
              <a:t>To stay up to date on Quantum Cryptography:</a:t>
            </a:r>
          </a:p>
          <a:p>
            <a:r>
              <a:rPr lang="en-US" sz="1800" dirty="0">
                <a:hlinkClick r:id="rId4">
                  <a:extLst>
                    <a:ext uri="{A12FA001-AC4F-418D-AE19-62706E023703}">
                      <ahyp:hlinkClr xmlns:ahyp="http://schemas.microsoft.com/office/drawing/2018/hyperlinkcolor" val="tx"/>
                    </a:ext>
                  </a:extLst>
                </a:hlinkClick>
              </a:rPr>
              <a:t>https://csrc.nist.gov/projects/post-quantum-cryptography</a:t>
            </a:r>
            <a:endParaRPr lang="en-US" sz="1800" dirty="0"/>
          </a:p>
        </p:txBody>
      </p:sp>
    </p:spTree>
    <p:custDataLst>
      <p:tags r:id="rId1"/>
    </p:custDataLst>
    <p:extLst>
      <p:ext uri="{BB962C8B-B14F-4D97-AF65-F5344CB8AC3E}">
        <p14:creationId xmlns:p14="http://schemas.microsoft.com/office/powerpoint/2010/main" val="140065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E180D4A7-C9FB-4DFB-919C-405C955672EB}">
      <p14:showEvtLst xmlns:p14="http://schemas.microsoft.com/office/powerpoint/2010/main">
        <p14:playEvt time="0" objId="4"/>
        <p14:stopEvt time="55268"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EBC2064-2E93-84AC-B128-87E12735BFA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437" y="0"/>
            <a:ext cx="12192000" cy="6858001"/>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383669626"/>
              </p:ext>
            </p:extLst>
          </p:nvPr>
        </p:nvGraphicFramePr>
        <p:xfrm>
          <a:off x="596441" y="1111037"/>
          <a:ext cx="10999116" cy="5504484"/>
        </p:xfrm>
        <a:graphic>
          <a:graphicData uri="http://schemas.openxmlformats.org/drawingml/2006/table">
            <a:tbl>
              <a:tblPr/>
              <a:tblGrid>
                <a:gridCol w="1847467">
                  <a:extLst>
                    <a:ext uri="{9D8B030D-6E8A-4147-A177-3AD203B41FA5}">
                      <a16:colId xmlns:a16="http://schemas.microsoft.com/office/drawing/2014/main" val="3048384249"/>
                    </a:ext>
                  </a:extLst>
                </a:gridCol>
                <a:gridCol w="1847467">
                  <a:extLst>
                    <a:ext uri="{9D8B030D-6E8A-4147-A177-3AD203B41FA5}">
                      <a16:colId xmlns:a16="http://schemas.microsoft.com/office/drawing/2014/main" val="20000"/>
                    </a:ext>
                  </a:extLst>
                </a:gridCol>
                <a:gridCol w="2728357">
                  <a:extLst>
                    <a:ext uri="{9D8B030D-6E8A-4147-A177-3AD203B41FA5}">
                      <a16:colId xmlns:a16="http://schemas.microsoft.com/office/drawing/2014/main" val="20001"/>
                    </a:ext>
                  </a:extLst>
                </a:gridCol>
                <a:gridCol w="1253426">
                  <a:extLst>
                    <a:ext uri="{9D8B030D-6E8A-4147-A177-3AD203B41FA5}">
                      <a16:colId xmlns:a16="http://schemas.microsoft.com/office/drawing/2014/main" val="20002"/>
                    </a:ext>
                  </a:extLst>
                </a:gridCol>
                <a:gridCol w="3322399">
                  <a:extLst>
                    <a:ext uri="{9D8B030D-6E8A-4147-A177-3AD203B41FA5}">
                      <a16:colId xmlns:a16="http://schemas.microsoft.com/office/drawing/2014/main" val="20003"/>
                    </a:ext>
                  </a:extLst>
                </a:gridCol>
              </a:tblGrid>
              <a:tr h="220272">
                <a:tc>
                  <a:txBody>
                    <a:bodyPr/>
                    <a:lstStyle/>
                    <a:p>
                      <a:pPr algn="ctr"/>
                      <a:endParaRPr lang="en-US" sz="1200" b="1"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algn="ctr"/>
                      <a:r>
                        <a:rPr lang="en-US" sz="1200" b="1" dirty="0">
                          <a:effectLst/>
                        </a:rPr>
                        <a:t>Algorithm</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algn="ctr"/>
                      <a:r>
                        <a:rPr lang="en-US" sz="1200" b="1">
                          <a:effectLst/>
                        </a:rPr>
                        <a:t>Function</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algn="ctr"/>
                      <a:r>
                        <a:rPr lang="en-US" sz="1200" b="1">
                          <a:effectLst/>
                        </a:rPr>
                        <a:t>Specification</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algn="ctr"/>
                      <a:r>
                        <a:rPr lang="en-US" sz="1200" b="1" dirty="0">
                          <a:effectLst/>
                        </a:rPr>
                        <a:t>Parameters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0"/>
                  </a:ext>
                </a:extLst>
              </a:tr>
              <a:tr h="623481">
                <a:tc>
                  <a:txBody>
                    <a:bodyPr/>
                    <a:lstStyle/>
                    <a:p>
                      <a:pPr fontAlgn="t"/>
                      <a:r>
                        <a:rPr lang="en-US" sz="1200" dirty="0">
                          <a:effectLst/>
                        </a:rPr>
                        <a:t>Symmetric-key</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Advanced Encryption Standard (AES)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a:effectLst/>
                        </a:rPr>
                        <a:t>Symmetric block cipher used for information protection</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u="sng">
                          <a:solidFill>
                            <a:srgbClr val="263D97"/>
                          </a:solidFill>
                          <a:effectLst/>
                          <a:hlinkClick r:id="rId5"/>
                        </a:rPr>
                        <a:t>FIPS Pub 197</a:t>
                      </a:r>
                      <a:endParaRPr lang="en-US" sz="120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Use 256 bit keys to protect up to TOP SECRET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1"/>
                  </a:ext>
                </a:extLst>
              </a:tr>
              <a:tr h="62348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effectLst/>
                        </a:rPr>
                        <a:t>Symmetric-key</a:t>
                      </a:r>
                    </a:p>
                    <a:p>
                      <a:pPr fontAlgn="t"/>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Secure Hash Algorithm (SHA)</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Algorithm used  for computing a condensed representation of information</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u="sng">
                          <a:solidFill>
                            <a:srgbClr val="263D97"/>
                          </a:solidFill>
                          <a:effectLst/>
                          <a:hlinkClick r:id="rId6"/>
                        </a:rPr>
                        <a:t>FIPS Pub 180-4</a:t>
                      </a:r>
                      <a:endParaRPr lang="en-US" sz="120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Use SHA-384 or SHA-512 to protect up to TOP SECRET.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2"/>
                  </a:ext>
                </a:extLst>
              </a:tr>
              <a:tr h="623481">
                <a:tc>
                  <a:txBody>
                    <a:bodyPr/>
                    <a:lstStyle/>
                    <a:p>
                      <a:pPr fontAlgn="t"/>
                      <a:r>
                        <a:rPr lang="fr-FR" sz="1200" dirty="0">
                          <a:effectLst/>
                        </a:rPr>
                        <a:t>Software and </a:t>
                      </a:r>
                      <a:r>
                        <a:rPr lang="fr-FR" sz="1200" dirty="0" err="1">
                          <a:effectLst/>
                        </a:rPr>
                        <a:t>Firmware</a:t>
                      </a:r>
                      <a:r>
                        <a:rPr lang="fr-FR" sz="1200" dirty="0">
                          <a:effectLst/>
                        </a:rPr>
                        <a:t> </a:t>
                      </a:r>
                      <a:r>
                        <a:rPr lang="fr-FR" sz="1200" dirty="0" err="1">
                          <a:effectLst/>
                        </a:rPr>
                        <a:t>Signing</a:t>
                      </a:r>
                      <a:endParaRPr lang="fr-FR"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fr-FR" sz="1200" dirty="0">
                          <a:effectLst/>
                        </a:rPr>
                        <a:t>Leighton-</a:t>
                      </a:r>
                      <a:r>
                        <a:rPr lang="fr-FR" sz="1200" dirty="0" err="1">
                          <a:effectLst/>
                        </a:rPr>
                        <a:t>Micali</a:t>
                      </a:r>
                      <a:r>
                        <a:rPr lang="fr-FR" sz="1200" dirty="0">
                          <a:effectLst/>
                        </a:rPr>
                        <a:t> Signature (LMS)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Asymmetric algorithm for digitally signing firmware and software</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effectLst/>
                        </a:rPr>
                        <a:t>NIST SP 800-208</a:t>
                      </a:r>
                    </a:p>
                    <a:p>
                      <a:pPr fontAlgn="t"/>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All parameters approved for all classification levels. SHA-256/192 recommended.</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3"/>
                  </a:ext>
                </a:extLst>
              </a:tr>
              <a:tr h="62348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FR" sz="1200" dirty="0">
                          <a:effectLst/>
                        </a:rPr>
                        <a:t>Software and </a:t>
                      </a:r>
                      <a:r>
                        <a:rPr lang="fr-FR" sz="1200" dirty="0" err="1">
                          <a:effectLst/>
                        </a:rPr>
                        <a:t>Firmware</a:t>
                      </a:r>
                      <a:r>
                        <a:rPr lang="fr-FR" sz="1200" dirty="0">
                          <a:effectLst/>
                        </a:rPr>
                        <a:t> </a:t>
                      </a:r>
                      <a:r>
                        <a:rPr lang="fr-FR" sz="1200" dirty="0" err="1">
                          <a:effectLst/>
                        </a:rPr>
                        <a:t>Signing</a:t>
                      </a:r>
                      <a:endParaRPr lang="fr-FR" sz="1200" dirty="0">
                        <a:effectLst/>
                      </a:endParaRPr>
                    </a:p>
                    <a:p>
                      <a:pPr fontAlgn="t"/>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err="1">
                          <a:effectLst/>
                        </a:rPr>
                        <a:t>eXtended</a:t>
                      </a:r>
                      <a:r>
                        <a:rPr lang="en-US" sz="1200" dirty="0">
                          <a:effectLst/>
                        </a:rPr>
                        <a:t> Merkle Signature Scheme (XMSS)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Asymmetric algorithm for digitally signing firmware and software</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effectLst/>
                        </a:rPr>
                        <a:t>NIST SP 800-208</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All parameters approved for all classification levels.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5"/>
                  </a:ext>
                </a:extLst>
              </a:tr>
              <a:tr h="62348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FR" sz="1200" dirty="0">
                          <a:effectLst/>
                        </a:rPr>
                        <a:t>Software and </a:t>
                      </a:r>
                      <a:r>
                        <a:rPr lang="fr-FR" sz="1200" dirty="0" err="1">
                          <a:effectLst/>
                        </a:rPr>
                        <a:t>Firmware</a:t>
                      </a:r>
                      <a:r>
                        <a:rPr lang="fr-FR" sz="1200" dirty="0">
                          <a:effectLst/>
                        </a:rPr>
                        <a:t> </a:t>
                      </a:r>
                      <a:r>
                        <a:rPr lang="fr-FR" sz="1200" dirty="0" err="1">
                          <a:effectLst/>
                        </a:rPr>
                        <a:t>Signing</a:t>
                      </a:r>
                      <a:endParaRPr lang="fr-FR" sz="1200" dirty="0">
                        <a:effectLst/>
                      </a:endParaRPr>
                    </a:p>
                    <a:p>
                      <a:pPr fontAlgn="t"/>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effectLst/>
                        </a:rPr>
                        <a:t>Stateless Hash-based Digital Signature(Standard SLH-DSA)</a:t>
                      </a:r>
                      <a:br>
                        <a:rPr lang="en-US" sz="1200" dirty="0">
                          <a:effectLst/>
                        </a:rPr>
                      </a:br>
                      <a:r>
                        <a:rPr lang="en-US" sz="1200" dirty="0">
                          <a:effectLst/>
                        </a:rPr>
                        <a:t>SPHINCS+</a:t>
                      </a:r>
                    </a:p>
                    <a:p>
                      <a:pPr fontAlgn="t"/>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effectLst/>
                        </a:rPr>
                        <a:t>Asymmetric algorithm for digitally signing firmware and software</a:t>
                      </a:r>
                    </a:p>
                    <a:p>
                      <a:pPr fontAlgn="t"/>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effectLst/>
                          <a:hlinkClick r:id="rId7"/>
                        </a:rPr>
                        <a:t>FIPS Pub 205</a:t>
                      </a:r>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effectLst/>
                        </a:rPr>
                        <a:t>Use Level V parameters for all classification levels.</a:t>
                      </a:r>
                    </a:p>
                    <a:p>
                      <a:pPr fontAlgn="t"/>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724752261"/>
                  </a:ext>
                </a:extLst>
              </a:tr>
              <a:tr h="623481">
                <a:tc>
                  <a:txBody>
                    <a:bodyPr/>
                    <a:lstStyle/>
                    <a:p>
                      <a:pPr fontAlgn="t"/>
                      <a:r>
                        <a:rPr lang="en-US" sz="1200" dirty="0">
                          <a:effectLst/>
                        </a:rPr>
                        <a:t>General-use quantum-resistant public-key algorithms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b="0" i="0" kern="1200" dirty="0">
                          <a:solidFill>
                            <a:schemeClr val="tx1"/>
                          </a:solidFill>
                          <a:effectLst/>
                          <a:latin typeface="+mn-lt"/>
                          <a:ea typeface="+mn-ea"/>
                          <a:cs typeface="+mn-cs"/>
                        </a:rPr>
                        <a:t>Module-Lattice-Based Key-Encapsulation Mechanism Standard (ML-KEM)</a:t>
                      </a:r>
                      <a:endParaRPr lang="en-US" sz="1200" dirty="0">
                        <a:effectLst/>
                      </a:endParaRPr>
                    </a:p>
                    <a:p>
                      <a:pPr fontAlgn="t"/>
                      <a:r>
                        <a:rPr lang="en-US" sz="1200" dirty="0">
                          <a:effectLst/>
                        </a:rPr>
                        <a:t>CRYSTALS-</a:t>
                      </a:r>
                      <a:r>
                        <a:rPr lang="en-US" sz="1200" dirty="0" err="1">
                          <a:effectLst/>
                        </a:rPr>
                        <a:t>Kyber</a:t>
                      </a:r>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Asymmetric algorithm used for key establishment</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hlinkClick r:id="rId8"/>
                        </a:rPr>
                        <a:t>FIPS Pub 203</a:t>
                      </a:r>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Use Level V parameters for all classification levels.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6"/>
                  </a:ext>
                </a:extLst>
              </a:tr>
              <a:tr h="623481">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dirty="0">
                          <a:effectLst/>
                        </a:rPr>
                        <a:t>General-use quantum-resistant public-key algorithms</a:t>
                      </a:r>
                    </a:p>
                    <a:p>
                      <a:pPr fontAlgn="t"/>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b="0" i="0" kern="1200" dirty="0">
                          <a:solidFill>
                            <a:schemeClr val="tx1"/>
                          </a:solidFill>
                          <a:effectLst/>
                          <a:latin typeface="+mn-lt"/>
                          <a:ea typeface="+mn-ea"/>
                          <a:cs typeface="+mn-cs"/>
                        </a:rPr>
                        <a:t>Module-Lattice-Based Digital Signature Standard (ML-DSA)</a:t>
                      </a:r>
                      <a:endParaRPr lang="en-US" sz="1200" dirty="0">
                        <a:effectLst/>
                      </a:endParaRPr>
                    </a:p>
                    <a:p>
                      <a:pPr fontAlgn="t"/>
                      <a:r>
                        <a:rPr lang="en-US" sz="1200" dirty="0">
                          <a:effectLst/>
                        </a:rPr>
                        <a:t>CRYSTALS-</a:t>
                      </a:r>
                      <a:r>
                        <a:rPr lang="en-US" sz="1200" dirty="0" err="1">
                          <a:effectLst/>
                        </a:rPr>
                        <a:t>Dilithium</a:t>
                      </a:r>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a:effectLst/>
                        </a:rPr>
                        <a:t>Asymmetric algorithm used for digital signatures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hlinkClick r:id="rId9"/>
                        </a:rPr>
                        <a:t>FIPS Pub 204</a:t>
                      </a:r>
                      <a:endParaRPr lang="en-US" sz="1200" dirty="0">
                        <a:effectLst/>
                      </a:endParaRP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tc>
                  <a:txBody>
                    <a:bodyPr/>
                    <a:lstStyle/>
                    <a:p>
                      <a:pPr fontAlgn="t"/>
                      <a:r>
                        <a:rPr lang="en-US" sz="1200" dirty="0">
                          <a:effectLst/>
                        </a:rPr>
                        <a:t>Use Level V parameters for all classification levels.</a:t>
                      </a:r>
                    </a:p>
                  </a:txBody>
                  <a:tcPr marL="7848" marR="7848" marT="7848" marB="7848">
                    <a:lnL w="6350" cap="flat" cmpd="sng" algn="ctr">
                      <a:solidFill>
                        <a:srgbClr val="D9D4CC"/>
                      </a:solidFill>
                      <a:prstDash val="solid"/>
                      <a:round/>
                      <a:headEnd type="none" w="med" len="med"/>
                      <a:tailEnd type="none" w="med" len="med"/>
                    </a:lnL>
                    <a:lnR w="6350" cap="flat" cmpd="sng" algn="ctr">
                      <a:solidFill>
                        <a:srgbClr val="D9D4CC"/>
                      </a:solidFill>
                      <a:prstDash val="solid"/>
                      <a:round/>
                      <a:headEnd type="none" w="med" len="med"/>
                      <a:tailEnd type="none" w="med" len="med"/>
                    </a:lnR>
                    <a:lnT w="6350" cap="flat" cmpd="sng" algn="ctr">
                      <a:solidFill>
                        <a:srgbClr val="D9D4CC"/>
                      </a:solidFill>
                      <a:prstDash val="solid"/>
                      <a:round/>
                      <a:headEnd type="none" w="med" len="med"/>
                      <a:tailEnd type="none" w="med" len="med"/>
                    </a:lnT>
                    <a:lnB w="6350" cap="flat" cmpd="sng" algn="ctr">
                      <a:solidFill>
                        <a:srgbClr val="D9D4CC"/>
                      </a:solidFill>
                      <a:prstDash val="solid"/>
                      <a:round/>
                      <a:headEnd type="none" w="med" len="med"/>
                      <a:tailEnd type="none" w="med" len="med"/>
                    </a:lnB>
                    <a:solidFill>
                      <a:srgbClr val="154368"/>
                    </a:solidFill>
                  </a:tcPr>
                </a:tc>
                <a:extLst>
                  <a:ext uri="{0D108BD9-81ED-4DB2-BD59-A6C34878D82A}">
                    <a16:rowId xmlns:a16="http://schemas.microsoft.com/office/drawing/2014/main" val="10007"/>
                  </a:ext>
                </a:extLst>
              </a:tr>
            </a:tbl>
          </a:graphicData>
        </a:graphic>
      </p:graphicFrame>
      <p:sp>
        <p:nvSpPr>
          <p:cNvPr id="10" name="Title 9">
            <a:extLst>
              <a:ext uri="{FF2B5EF4-FFF2-40B4-BE49-F238E27FC236}">
                <a16:creationId xmlns:a16="http://schemas.microsoft.com/office/drawing/2014/main" id="{8BAFF028-1B64-2812-B7E1-8DA83FE940A5}"/>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CNSA Suite 2.0</a:t>
            </a:r>
          </a:p>
        </p:txBody>
      </p:sp>
    </p:spTree>
    <p:custDataLst>
      <p:tags r:id="rId1"/>
    </p:custDataLst>
    <p:extLst>
      <p:ext uri="{BB962C8B-B14F-4D97-AF65-F5344CB8AC3E}">
        <p14:creationId xmlns:p14="http://schemas.microsoft.com/office/powerpoint/2010/main" val="1197644351"/>
      </p:ext>
    </p:extLst>
  </p:cSld>
  <p:clrMapOvr>
    <a:masterClrMapping/>
  </p:clrMapOvr>
  <p:extLst>
    <p:ext uri="{E180D4A7-C9FB-4DFB-919C-405C955672EB}">
      <p14:showEvtLst xmlns:p14="http://schemas.microsoft.com/office/powerpoint/2010/main">
        <p14:playEvt time="0" objId="4"/>
        <p14:stopEvt time="55268"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BEED12-17B8-523C-9C44-D65ED983D1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p:cNvSpPr>
            <a:spLocks noGrp="1"/>
          </p:cNvSpPr>
          <p:nvPr>
            <p:ph idx="1"/>
          </p:nvPr>
        </p:nvSpPr>
        <p:spPr>
          <a:xfrm>
            <a:off x="685800" y="1183445"/>
            <a:ext cx="10820400" cy="3013008"/>
          </a:xfrm>
        </p:spPr>
        <p:txBody>
          <a:bodyPr>
            <a:normAutofit lnSpcReduction="10000"/>
          </a:bodyPr>
          <a:lstStyle/>
          <a:p>
            <a:pPr marL="0" indent="0">
              <a:buNone/>
            </a:pPr>
            <a:r>
              <a:rPr lang="en-US" dirty="0"/>
              <a:t>A 256-bit private key will have…</a:t>
            </a:r>
          </a:p>
          <a:p>
            <a:pPr marL="0" indent="0" algn="ctr">
              <a:buNone/>
            </a:pPr>
            <a:r>
              <a:rPr lang="en-US" dirty="0"/>
              <a:t> </a:t>
            </a:r>
            <a:r>
              <a:rPr lang="en-US" b="1" dirty="0"/>
              <a:t>115,792,089,237,316,195,423,570,985,008,687,907,853,269, 984,665,640,564,039,457,584,007,913,129,639,936</a:t>
            </a:r>
            <a:r>
              <a:rPr lang="en-US" dirty="0"/>
              <a:t> </a:t>
            </a:r>
          </a:p>
          <a:p>
            <a:pPr marL="0" indent="0">
              <a:buNone/>
            </a:pPr>
            <a:r>
              <a:rPr lang="en-US" dirty="0"/>
              <a:t>(that’s 78 digits) possible combinations. No Supercomputer on the face of this earth can crack that in any </a:t>
            </a:r>
            <a:r>
              <a:rPr lang="en-US" b="1" dirty="0"/>
              <a:t>reasonable</a:t>
            </a:r>
            <a:r>
              <a:rPr lang="en-US" dirty="0"/>
              <a:t> timeframe.</a:t>
            </a:r>
            <a:br>
              <a:rPr lang="en-US" dirty="0"/>
            </a:br>
            <a:br>
              <a:rPr lang="en-US" dirty="0"/>
            </a:br>
            <a:r>
              <a:rPr lang="en-US" b="1" dirty="0"/>
              <a:t>It would take 10</a:t>
            </a:r>
            <a:r>
              <a:rPr lang="en-US" b="1" baseline="30000" dirty="0"/>
              <a:t>38</a:t>
            </a:r>
            <a:r>
              <a:rPr lang="en-US" b="1" dirty="0"/>
              <a:t> Tianhe-2A </a:t>
            </a:r>
            <a:r>
              <a:rPr lang="en-US" dirty="0"/>
              <a:t>(now ranked the 24</a:t>
            </a:r>
            <a:r>
              <a:rPr lang="en-US" baseline="30000" dirty="0"/>
              <a:t>th </a:t>
            </a:r>
            <a:r>
              <a:rPr lang="en-US" dirty="0"/>
              <a:t>supercomputer in the world as reported by Top500)</a:t>
            </a:r>
            <a:r>
              <a:rPr lang="en-US" baseline="30000" dirty="0"/>
              <a:t>1</a:t>
            </a:r>
            <a:r>
              <a:rPr lang="en-US" dirty="0"/>
              <a:t> </a:t>
            </a:r>
            <a:r>
              <a:rPr lang="en-US" b="1" dirty="0"/>
              <a:t>running for the entirety of the existence of everything to exhaust half of the </a:t>
            </a:r>
            <a:r>
              <a:rPr lang="en-US" b="1" dirty="0" err="1"/>
              <a:t>keyspace</a:t>
            </a:r>
            <a:r>
              <a:rPr lang="en-US" b="1" dirty="0"/>
              <a:t> of an AES 256 key.</a:t>
            </a:r>
            <a:r>
              <a:rPr lang="en-US" b="1" baseline="30000" dirty="0"/>
              <a:t>2</a:t>
            </a:r>
            <a:endParaRPr lang="en-US" baseline="30000" dirty="0"/>
          </a:p>
        </p:txBody>
      </p:sp>
      <p:pic>
        <p:nvPicPr>
          <p:cNvPr id="6" name="Picture 5" descr="A picture containing text, computer, indoor, electronics&#10;&#10;Description automatically generated">
            <a:extLst>
              <a:ext uri="{FF2B5EF4-FFF2-40B4-BE49-F238E27FC236}">
                <a16:creationId xmlns:a16="http://schemas.microsoft.com/office/drawing/2014/main" id="{2F5F7A1A-5797-6F96-067B-1BE142F88B3A}"/>
              </a:ext>
            </a:extLst>
          </p:cNvPr>
          <p:cNvPicPr>
            <a:picLocks noChangeAspect="1"/>
          </p:cNvPicPr>
          <p:nvPr/>
        </p:nvPicPr>
        <p:blipFill>
          <a:blip r:embed="rId4"/>
          <a:stretch>
            <a:fillRect/>
          </a:stretch>
        </p:blipFill>
        <p:spPr>
          <a:xfrm>
            <a:off x="1" y="4302880"/>
            <a:ext cx="12191999" cy="1809377"/>
          </a:xfrm>
          <a:prstGeom prst="rect">
            <a:avLst/>
          </a:prstGeom>
        </p:spPr>
      </p:pic>
      <p:sp>
        <p:nvSpPr>
          <p:cNvPr id="5" name="Title 9">
            <a:extLst>
              <a:ext uri="{FF2B5EF4-FFF2-40B4-BE49-F238E27FC236}">
                <a16:creationId xmlns:a16="http://schemas.microsoft.com/office/drawing/2014/main" id="{C83486C4-8A5A-D44B-DB1F-0F3AE394671D}"/>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How Strong is AES 256?</a:t>
            </a:r>
          </a:p>
        </p:txBody>
      </p:sp>
      <p:sp>
        <p:nvSpPr>
          <p:cNvPr id="11" name="TextBox 10">
            <a:extLst>
              <a:ext uri="{FF2B5EF4-FFF2-40B4-BE49-F238E27FC236}">
                <a16:creationId xmlns:a16="http://schemas.microsoft.com/office/drawing/2014/main" id="{496ADD2C-79E5-8049-BB0A-D5789B0CD604}"/>
              </a:ext>
            </a:extLst>
          </p:cNvPr>
          <p:cNvSpPr txBox="1"/>
          <p:nvPr/>
        </p:nvSpPr>
        <p:spPr>
          <a:xfrm>
            <a:off x="685800" y="6273225"/>
            <a:ext cx="10938164" cy="338554"/>
          </a:xfrm>
          <a:prstGeom prst="rect">
            <a:avLst/>
          </a:prstGeom>
          <a:noFill/>
        </p:spPr>
        <p:txBody>
          <a:bodyPr wrap="square">
            <a:spAutoFit/>
          </a:bodyPr>
          <a:lstStyle/>
          <a:p>
            <a:r>
              <a:rPr lang="en-US" sz="1600" baseline="30000" dirty="0"/>
              <a:t>1</a:t>
            </a:r>
            <a:r>
              <a:rPr lang="en-US" sz="1600" u="sng" dirty="0"/>
              <a:t>https://www.top500.org/lists/top500/list/2024/11/</a:t>
            </a:r>
          </a:p>
        </p:txBody>
      </p:sp>
      <p:sp>
        <p:nvSpPr>
          <p:cNvPr id="15" name="TextBox 14">
            <a:extLst>
              <a:ext uri="{FF2B5EF4-FFF2-40B4-BE49-F238E27FC236}">
                <a16:creationId xmlns:a16="http://schemas.microsoft.com/office/drawing/2014/main" id="{4F976E11-9B58-05CE-ACE6-020C96913D06}"/>
              </a:ext>
            </a:extLst>
          </p:cNvPr>
          <p:cNvSpPr txBox="1"/>
          <p:nvPr/>
        </p:nvSpPr>
        <p:spPr>
          <a:xfrm>
            <a:off x="6331528" y="6273225"/>
            <a:ext cx="6096000" cy="338554"/>
          </a:xfrm>
          <a:prstGeom prst="rect">
            <a:avLst/>
          </a:prstGeom>
          <a:noFill/>
        </p:spPr>
        <p:txBody>
          <a:bodyPr wrap="square">
            <a:spAutoFit/>
          </a:bodyPr>
          <a:lstStyle/>
          <a:p>
            <a:r>
              <a:rPr lang="en-US" sz="1600" baseline="30000" dirty="0"/>
              <a:t>2</a:t>
            </a:r>
            <a:r>
              <a:rPr lang="en-US" sz="1600" u="sng" dirty="0"/>
              <a:t>https://</a:t>
            </a:r>
            <a:r>
              <a:rPr lang="en-US" sz="1600" u="sng" dirty="0" err="1"/>
              <a:t>en.wikipedia.org</a:t>
            </a:r>
            <a:r>
              <a:rPr lang="en-US" sz="1600" u="sng" dirty="0"/>
              <a:t>/wiki/TOP500</a:t>
            </a:r>
          </a:p>
        </p:txBody>
      </p:sp>
    </p:spTree>
    <p:custDataLst>
      <p:tags r:id="rId1"/>
    </p:custDataLst>
    <p:extLst>
      <p:ext uri="{BB962C8B-B14F-4D97-AF65-F5344CB8AC3E}">
        <p14:creationId xmlns:p14="http://schemas.microsoft.com/office/powerpoint/2010/main" val="2522131549"/>
      </p:ext>
    </p:extLst>
  </p:cSld>
  <p:clrMapOvr>
    <a:masterClrMapping/>
  </p:clrMapOvr>
  <p:extLst>
    <p:ext uri="{E180D4A7-C9FB-4DFB-919C-405C955672EB}">
      <p14:showEvtLst xmlns:p14="http://schemas.microsoft.com/office/powerpoint/2010/main">
        <p14:playEvt time="0" objId="4"/>
        <p14:stopEvt time="55268"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255AE1D-913B-7663-9C20-2EB6378FFBC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B672771-CCBC-BEBB-E3F9-3ECBE8DE49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12192001" cy="6818765"/>
          </a:xfrm>
          <a:prstGeom prst="rect">
            <a:avLst/>
          </a:prstGeom>
        </p:spPr>
      </p:pic>
      <p:pic>
        <p:nvPicPr>
          <p:cNvPr id="14" name="Picture 13" descr="A picture containing graphical user interface&#10;&#10;Description automatically generated">
            <a:extLst>
              <a:ext uri="{FF2B5EF4-FFF2-40B4-BE49-F238E27FC236}">
                <a16:creationId xmlns:a16="http://schemas.microsoft.com/office/drawing/2014/main" id="{78A13ADB-5A8B-BB8F-D2CE-36BE5C76285C}"/>
              </a:ext>
            </a:extLst>
          </p:cNvPr>
          <p:cNvPicPr>
            <a:picLocks noChangeAspect="1"/>
          </p:cNvPicPr>
          <p:nvPr/>
        </p:nvPicPr>
        <p:blipFill>
          <a:blip r:embed="rId4"/>
          <a:stretch>
            <a:fillRect/>
          </a:stretch>
        </p:blipFill>
        <p:spPr>
          <a:xfrm>
            <a:off x="894889" y="1223654"/>
            <a:ext cx="7973126" cy="4706092"/>
          </a:xfrm>
          <a:prstGeom prst="rect">
            <a:avLst/>
          </a:prstGeom>
        </p:spPr>
      </p:pic>
      <p:sp>
        <p:nvSpPr>
          <p:cNvPr id="16" name="Rectangle: Rounded Corners 15">
            <a:extLst>
              <a:ext uri="{FF2B5EF4-FFF2-40B4-BE49-F238E27FC236}">
                <a16:creationId xmlns:a16="http://schemas.microsoft.com/office/drawing/2014/main" id="{690DF7AF-2D3C-C946-521E-B0ADD1542A53}"/>
              </a:ext>
            </a:extLst>
          </p:cNvPr>
          <p:cNvSpPr/>
          <p:nvPr/>
        </p:nvSpPr>
        <p:spPr>
          <a:xfrm>
            <a:off x="894889" y="4871711"/>
            <a:ext cx="7973126" cy="988762"/>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9">
            <a:extLst>
              <a:ext uri="{FF2B5EF4-FFF2-40B4-BE49-F238E27FC236}">
                <a16:creationId xmlns:a16="http://schemas.microsoft.com/office/drawing/2014/main" id="{5788498B-13A9-B3D7-E55C-13EA39D7AA1A}"/>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Top 500 Supercomputer List THEN</a:t>
            </a:r>
          </a:p>
        </p:txBody>
      </p:sp>
      <p:sp>
        <p:nvSpPr>
          <p:cNvPr id="6" name="Rectangle 5">
            <a:extLst>
              <a:ext uri="{FF2B5EF4-FFF2-40B4-BE49-F238E27FC236}">
                <a16:creationId xmlns:a16="http://schemas.microsoft.com/office/drawing/2014/main" id="{CFF78B2E-112B-EB1B-C138-D46E97FE1E9C}"/>
              </a:ext>
            </a:extLst>
          </p:cNvPr>
          <p:cNvSpPr/>
          <p:nvPr/>
        </p:nvSpPr>
        <p:spPr>
          <a:xfrm>
            <a:off x="827157" y="6163266"/>
            <a:ext cx="5606022" cy="338554"/>
          </a:xfrm>
          <a:prstGeom prst="rect">
            <a:avLst/>
          </a:prstGeom>
        </p:spPr>
        <p:txBody>
          <a:bodyPr wrap="square">
            <a:spAutoFit/>
          </a:bodyPr>
          <a:lstStyle/>
          <a:p>
            <a:r>
              <a:rPr lang="en-US" sz="1600" baseline="30000" dirty="0"/>
              <a:t>1</a:t>
            </a:r>
            <a:r>
              <a:rPr lang="en-US" sz="1600" u="sng" dirty="0"/>
              <a:t>https://www.top500.org/lists/top500/list/2017/11/</a:t>
            </a:r>
          </a:p>
        </p:txBody>
      </p:sp>
    </p:spTree>
    <p:custDataLst>
      <p:tags r:id="rId1"/>
    </p:custDataLst>
    <p:extLst>
      <p:ext uri="{BB962C8B-B14F-4D97-AF65-F5344CB8AC3E}">
        <p14:creationId xmlns:p14="http://schemas.microsoft.com/office/powerpoint/2010/main" val="33504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extLst>
    <p:ext uri="{E180D4A7-C9FB-4DFB-919C-405C955672EB}">
      <p14:showEvtLst xmlns:p14="http://schemas.microsoft.com/office/powerpoint/2010/main">
        <p14:playEvt time="0" objId="4"/>
        <p14:stopEvt time="55268"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726C44A-6A07-7AC7-658F-849AADBF772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5" name="Title 9">
            <a:extLst>
              <a:ext uri="{FF2B5EF4-FFF2-40B4-BE49-F238E27FC236}">
                <a16:creationId xmlns:a16="http://schemas.microsoft.com/office/drawing/2014/main" id="{7D6C36C6-3514-798D-767B-1057C08F25CA}"/>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Top 500 Supercomputer by Country</a:t>
            </a:r>
          </a:p>
        </p:txBody>
      </p:sp>
      <p:pic>
        <p:nvPicPr>
          <p:cNvPr id="7" name="Picture 6">
            <a:extLst>
              <a:ext uri="{FF2B5EF4-FFF2-40B4-BE49-F238E27FC236}">
                <a16:creationId xmlns:a16="http://schemas.microsoft.com/office/drawing/2014/main" id="{FE474C9E-FD7C-0721-224F-9F25209BF76C}"/>
              </a:ext>
            </a:extLst>
          </p:cNvPr>
          <p:cNvPicPr>
            <a:picLocks noChangeAspect="1"/>
          </p:cNvPicPr>
          <p:nvPr/>
        </p:nvPicPr>
        <p:blipFill>
          <a:blip r:embed="rId3"/>
          <a:stretch>
            <a:fillRect/>
          </a:stretch>
        </p:blipFill>
        <p:spPr>
          <a:xfrm>
            <a:off x="1029883" y="1152154"/>
            <a:ext cx="6991899" cy="5194981"/>
          </a:xfrm>
          <a:prstGeom prst="rect">
            <a:avLst/>
          </a:prstGeom>
        </p:spPr>
      </p:pic>
      <p:sp>
        <p:nvSpPr>
          <p:cNvPr id="9" name="Rectangle 8">
            <a:extLst>
              <a:ext uri="{FF2B5EF4-FFF2-40B4-BE49-F238E27FC236}">
                <a16:creationId xmlns:a16="http://schemas.microsoft.com/office/drawing/2014/main" id="{CF439952-E879-F2CA-9526-256E9C6A6094}"/>
              </a:ext>
            </a:extLst>
          </p:cNvPr>
          <p:cNvSpPr/>
          <p:nvPr/>
        </p:nvSpPr>
        <p:spPr>
          <a:xfrm>
            <a:off x="8193638" y="5269917"/>
            <a:ext cx="3624158" cy="1077218"/>
          </a:xfrm>
          <a:prstGeom prst="rect">
            <a:avLst/>
          </a:prstGeom>
        </p:spPr>
        <p:txBody>
          <a:bodyPr wrap="square">
            <a:spAutoFit/>
          </a:bodyPr>
          <a:lstStyle/>
          <a:p>
            <a:r>
              <a:rPr lang="en-US" sz="1600" baseline="30000" dirty="0"/>
              <a:t>2</a:t>
            </a:r>
            <a:r>
              <a:rPr lang="en-US" sz="1600" u="sng" dirty="0"/>
              <a:t>https://</a:t>
            </a:r>
            <a:r>
              <a:rPr lang="en-US" sz="1600" u="sng" dirty="0" err="1"/>
              <a:t>www.statista.com</a:t>
            </a:r>
            <a:r>
              <a:rPr lang="en-US" sz="1600" u="sng" dirty="0"/>
              <a:t>/statistics/264445/number-of-supercomputers-worldwide-by-country/</a:t>
            </a:r>
          </a:p>
        </p:txBody>
      </p:sp>
      <p:sp>
        <p:nvSpPr>
          <p:cNvPr id="13" name="TextBox 12">
            <a:extLst>
              <a:ext uri="{FF2B5EF4-FFF2-40B4-BE49-F238E27FC236}">
                <a16:creationId xmlns:a16="http://schemas.microsoft.com/office/drawing/2014/main" id="{BC0FC218-A3BE-4C3D-60D2-C6D779ED492F}"/>
              </a:ext>
            </a:extLst>
          </p:cNvPr>
          <p:cNvSpPr txBox="1"/>
          <p:nvPr/>
        </p:nvSpPr>
        <p:spPr>
          <a:xfrm>
            <a:off x="8193638" y="4627165"/>
            <a:ext cx="3784530" cy="584775"/>
          </a:xfrm>
          <a:prstGeom prst="rect">
            <a:avLst/>
          </a:prstGeom>
          <a:noFill/>
        </p:spPr>
        <p:txBody>
          <a:bodyPr wrap="square">
            <a:spAutoFit/>
          </a:bodyPr>
          <a:lstStyle/>
          <a:p>
            <a:r>
              <a:rPr lang="en-US" sz="1600" baseline="30000" dirty="0"/>
              <a:t>1</a:t>
            </a:r>
            <a:r>
              <a:rPr lang="en-US" sz="1600" u="sng" dirty="0"/>
              <a:t>https://www.top500.org/lists/top500/list/2022/06/</a:t>
            </a:r>
          </a:p>
        </p:txBody>
      </p:sp>
      <p:sp>
        <p:nvSpPr>
          <p:cNvPr id="15" name="TextBox 14">
            <a:extLst>
              <a:ext uri="{FF2B5EF4-FFF2-40B4-BE49-F238E27FC236}">
                <a16:creationId xmlns:a16="http://schemas.microsoft.com/office/drawing/2014/main" id="{1FBF90D0-3BB9-4DA9-4EC5-FA6D381CCB21}"/>
              </a:ext>
            </a:extLst>
          </p:cNvPr>
          <p:cNvSpPr txBox="1"/>
          <p:nvPr/>
        </p:nvSpPr>
        <p:spPr>
          <a:xfrm>
            <a:off x="8193638" y="1120987"/>
            <a:ext cx="3784530" cy="3416320"/>
          </a:xfrm>
          <a:prstGeom prst="rect">
            <a:avLst/>
          </a:prstGeom>
          <a:noFill/>
        </p:spPr>
        <p:txBody>
          <a:bodyPr wrap="square">
            <a:spAutoFit/>
          </a:bodyPr>
          <a:lstStyle/>
          <a:p>
            <a:r>
              <a:rPr lang="en-US" b="0" i="0" dirty="0">
                <a:effectLst/>
              </a:rPr>
              <a:t>"As of June 2022, 173 of the world’s 500</a:t>
            </a:r>
            <a:r>
              <a:rPr lang="en-US" b="0" i="0" baseline="30000" dirty="0">
                <a:effectLst/>
              </a:rPr>
              <a:t>1</a:t>
            </a:r>
            <a:r>
              <a:rPr lang="en-US" b="0" i="0" dirty="0">
                <a:effectLst/>
              </a:rPr>
              <a:t> most powerful supercomputers were located in China, a figure which is a third more than that of its nearest competitor, the United States, which accounted for an additional 128 supercomputers. Together, the two nations account for around around 60 percent of the world’s most powerful supercomputers.”</a:t>
            </a:r>
            <a:r>
              <a:rPr lang="en-US" b="0" i="0" baseline="30000" dirty="0">
                <a:effectLst/>
              </a:rPr>
              <a:t>2</a:t>
            </a:r>
            <a:endParaRPr lang="en-US" baseline="30000" dirty="0"/>
          </a:p>
        </p:txBody>
      </p:sp>
    </p:spTree>
    <p:extLst>
      <p:ext uri="{BB962C8B-B14F-4D97-AF65-F5344CB8AC3E}">
        <p14:creationId xmlns:p14="http://schemas.microsoft.com/office/powerpoint/2010/main" val="2830124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E70F824-1938-433F-D343-69A8C037F34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Title 9">
            <a:extLst>
              <a:ext uri="{FF2B5EF4-FFF2-40B4-BE49-F238E27FC236}">
                <a16:creationId xmlns:a16="http://schemas.microsoft.com/office/drawing/2014/main" id="{F18275C1-E1E1-7427-3F6D-128E93EE8068}"/>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How </a:t>
            </a:r>
            <a:r>
              <a:rPr lang="en-US" b="1" cap="none"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Quantum</a:t>
            </a:r>
            <a:r>
              <a:rPr lang="en-US" b="1" cap="none" dirty="0">
                <a:latin typeface="Helvetica Neue" panose="02000503000000020004" pitchFamily="2" charset="0"/>
                <a:ea typeface="Helvetica Neue" panose="02000503000000020004" pitchFamily="2" charset="0"/>
                <a:cs typeface="Helvetica Neue" panose="02000503000000020004" pitchFamily="2" charset="0"/>
              </a:rPr>
              <a:t> Will Beat the Clock</a:t>
            </a:r>
          </a:p>
        </p:txBody>
      </p:sp>
      <p:sp>
        <p:nvSpPr>
          <p:cNvPr id="14" name="TextBox 13">
            <a:extLst>
              <a:ext uri="{FF2B5EF4-FFF2-40B4-BE49-F238E27FC236}">
                <a16:creationId xmlns:a16="http://schemas.microsoft.com/office/drawing/2014/main" id="{3AB6D389-E282-B175-42D1-C7ACD9196D36}"/>
              </a:ext>
            </a:extLst>
          </p:cNvPr>
          <p:cNvSpPr txBox="1"/>
          <p:nvPr/>
        </p:nvSpPr>
        <p:spPr>
          <a:xfrm>
            <a:off x="7348420" y="3731809"/>
            <a:ext cx="3528676" cy="830997"/>
          </a:xfrm>
          <a:prstGeom prst="rect">
            <a:avLst/>
          </a:prstGeom>
          <a:noFill/>
        </p:spPr>
        <p:txBody>
          <a:bodyPr wrap="square">
            <a:spAutoFit/>
          </a:bodyPr>
          <a:lstStyle/>
          <a:p>
            <a:r>
              <a:rPr lang="en-US" sz="1600" baseline="30000" dirty="0"/>
              <a:t>1</a:t>
            </a:r>
            <a:r>
              <a:rPr lang="en-US" sz="1600" u="sng" dirty="0"/>
              <a:t>https://</a:t>
            </a:r>
            <a:r>
              <a:rPr lang="en-US" sz="1600" u="sng" dirty="0" err="1"/>
              <a:t>blog.google</a:t>
            </a:r>
            <a:r>
              <a:rPr lang="en-US" sz="1600" u="sng" dirty="0"/>
              <a:t>/technology/research/google-willow-quantum-chip/</a:t>
            </a:r>
          </a:p>
        </p:txBody>
      </p:sp>
      <p:pic>
        <p:nvPicPr>
          <p:cNvPr id="18" name="Picture 17">
            <a:extLst>
              <a:ext uri="{FF2B5EF4-FFF2-40B4-BE49-F238E27FC236}">
                <a16:creationId xmlns:a16="http://schemas.microsoft.com/office/drawing/2014/main" id="{1AD7F02D-F50A-1670-AA4D-C1A26971E9A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5796" y="1177636"/>
            <a:ext cx="6336092" cy="5188906"/>
          </a:xfrm>
          <a:prstGeom prst="rect">
            <a:avLst/>
          </a:prstGeom>
        </p:spPr>
      </p:pic>
      <p:sp>
        <p:nvSpPr>
          <p:cNvPr id="21" name="Rectangle 20">
            <a:extLst>
              <a:ext uri="{FF2B5EF4-FFF2-40B4-BE49-F238E27FC236}">
                <a16:creationId xmlns:a16="http://schemas.microsoft.com/office/drawing/2014/main" id="{A276241A-1823-E85B-A28C-2886D9033E10}"/>
              </a:ext>
            </a:extLst>
          </p:cNvPr>
          <p:cNvSpPr/>
          <p:nvPr/>
        </p:nvSpPr>
        <p:spPr>
          <a:xfrm>
            <a:off x="7348420" y="1177636"/>
            <a:ext cx="4621908" cy="2246769"/>
          </a:xfrm>
          <a:prstGeom prst="rect">
            <a:avLst/>
          </a:prstGeom>
          <a:noFill/>
        </p:spPr>
        <p:txBody>
          <a:bodyPr wrap="square">
            <a:spAutoFit/>
          </a:bodyPr>
          <a:lstStyle/>
          <a:p>
            <a:r>
              <a:rPr lang="en-US" sz="2000" dirty="0"/>
              <a:t>“Willow performed a standard benchmark computation in under five minutes that would take one of today’s </a:t>
            </a:r>
            <a:r>
              <a:rPr lang="en-US" sz="2000" dirty="0">
                <a:hlinkClick r:id="rId4">
                  <a:extLst>
                    <a:ext uri="{A12FA001-AC4F-418D-AE19-62706E023703}">
                      <ahyp:hlinkClr xmlns:ahyp="http://schemas.microsoft.com/office/drawing/2018/hyperlinkcolor" val="tx"/>
                    </a:ext>
                  </a:extLst>
                </a:hlinkClick>
              </a:rPr>
              <a:t>fastest supercomputers</a:t>
            </a:r>
            <a:r>
              <a:rPr lang="en-US" sz="2000" dirty="0"/>
              <a:t> 10 septillion (that is, 10</a:t>
            </a:r>
            <a:r>
              <a:rPr lang="en-US" sz="2000" baseline="30000" dirty="0"/>
              <a:t>25</a:t>
            </a:r>
            <a:r>
              <a:rPr lang="en-US" sz="2000" dirty="0"/>
              <a:t>) years — a number that vastly exceeds the age of the Universe.”</a:t>
            </a:r>
            <a:r>
              <a:rPr lang="en-US" sz="2000" baseline="30000" dirty="0"/>
              <a:t>1</a:t>
            </a:r>
          </a:p>
        </p:txBody>
      </p:sp>
    </p:spTree>
    <p:extLst>
      <p:ext uri="{BB962C8B-B14F-4D97-AF65-F5344CB8AC3E}">
        <p14:creationId xmlns:p14="http://schemas.microsoft.com/office/powerpoint/2010/main" val="164298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E49B3E-B6EA-C40E-5D99-314CEA93ED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6156"/>
            <a:ext cx="12192001" cy="6845687"/>
          </a:xfrm>
          <a:prstGeom prst="rect">
            <a:avLst/>
          </a:prstGeom>
        </p:spPr>
      </p:pic>
      <p:pic>
        <p:nvPicPr>
          <p:cNvPr id="4" name="Picture 3">
            <a:extLst>
              <a:ext uri="{FF2B5EF4-FFF2-40B4-BE49-F238E27FC236}">
                <a16:creationId xmlns:a16="http://schemas.microsoft.com/office/drawing/2014/main" id="{C52B3A53-B6EC-1FB0-C112-4CAB33D3EEE4}"/>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664" b="98990" l="0" r="100000">
                        <a14:foregroundMark x1="0" y1="19548" x2="14743" y2="21093"/>
                        <a14:foregroundMark x1="1853" y1="10339" x2="0" y2="12002"/>
                        <a14:foregroundMark x1="0" y1="9447" x2="1853" y2="10279"/>
                        <a14:foregroundMark x1="0" y1="12181" x2="2780" y2="14617"/>
                        <a14:foregroundMark x1="2864" y1="14676" x2="7077" y2="6892"/>
                        <a14:foregroundMark x1="0" y1="1129" x2="6992" y2="6833"/>
                        <a14:foregroundMark x1="0" y1="1129" x2="21146" y2="10755"/>
                        <a14:foregroundMark x1="21230" y1="10814" x2="21314" y2="2852"/>
                        <a14:foregroundMark x1="21314" y1="2852" x2="27717" y2="11052"/>
                        <a14:foregroundMark x1="27717" y1="11052" x2="22157" y2="2614"/>
                        <a14:foregroundMark x1="22157" y1="2614" x2="33361" y2="8972"/>
                        <a14:foregroundMark x1="33361" y1="8972" x2="34541" y2="8972"/>
                        <a14:foregroundMark x1="0" y1="21450" x2="5729" y2="22816"/>
                        <a14:foregroundMark x1="5813" y1="22876" x2="13058" y2="28758"/>
                        <a14:foregroundMark x1="13058" y1="28758" x2="5392" y2="33333"/>
                        <a14:foregroundMark x1="5392" y1="33333" x2="12300" y2="38681"/>
                        <a14:foregroundMark x1="12300" y1="38681" x2="6655" y2="45336"/>
                        <a14:foregroundMark x1="6655" y1="45336" x2="11373" y2="54486"/>
                        <a14:foregroundMark x1="8425" y1="25787" x2="8425" y2="25787"/>
                        <a14:foregroundMark x1="7414" y1="25193" x2="11542" y2="27986"/>
                        <a14:foregroundMark x1="7245" y1="24777" x2="9520" y2="26976"/>
                        <a14:foregroundMark x1="70767" y1="2317" x2="72452" y2="11289"/>
                        <a14:foregroundMark x1="72452" y1="11289" x2="72367" y2="4219"/>
                        <a14:foregroundMark x1="72367" y1="4219" x2="81297" y2="15924"/>
                        <a14:foregroundMark x1="81297" y1="15924" x2="83067" y2="8021"/>
                        <a14:foregroundMark x1="83067" y1="8021" x2="89553" y2="16340"/>
                        <a14:foregroundMark x1="89553" y1="16340" x2="99916" y2="16934"/>
                        <a14:foregroundMark x1="90564" y1="17766" x2="99916" y2="17053"/>
                        <a14:foregroundMark x1="90564" y1="17825" x2="99916" y2="19073"/>
                        <a14:foregroundMark x1="89553" y1="19430" x2="99916" y2="19192"/>
                        <a14:foregroundMark x1="89553" y1="19489" x2="79781" y2="24361"/>
                        <a14:foregroundMark x1="79781" y1="24361" x2="80792" y2="47653"/>
                        <a14:foregroundMark x1="80792" y1="47653" x2="74389" y2="81521"/>
                        <a14:foregroundMark x1="74389" y1="81521" x2="77591" y2="88711"/>
                        <a14:foregroundMark x1="77591" y1="88711" x2="73126" y2="97861"/>
                        <a14:foregroundMark x1="73126" y1="97861" x2="18281" y2="99406"/>
                        <a14:foregroundMark x1="18281" y1="99406" x2="11710" y2="92276"/>
                        <a14:foregroundMark x1="11710" y1="92276" x2="10531" y2="84135"/>
                        <a14:foregroundMark x1="10531" y1="84135" x2="15417" y2="73797"/>
                        <a14:foregroundMark x1="95619" y1="3862" x2="99916" y2="17409"/>
                        <a14:foregroundMark x1="95619" y1="3862" x2="97473" y2="10695"/>
                        <a14:foregroundMark x1="97473" y1="10695" x2="97473" y2="10695"/>
                        <a14:foregroundMark x1="79949" y1="25371" x2="90733" y2="25193"/>
                        <a14:foregroundMark x1="90733" y1="25193" x2="99242" y2="20737"/>
                        <a14:foregroundMark x1="99242" y1="20737" x2="98652" y2="17112"/>
                        <a14:foregroundMark x1="82814" y1="25787" x2="92671" y2="25193"/>
                        <a14:foregroundMark x1="92671" y1="25134" x2="99916" y2="21509"/>
                        <a14:foregroundMark x1="95029" y1="14795" x2="99916" y2="19727"/>
                        <a14:foregroundMark x1="95029" y1="14795" x2="94356" y2="14617"/>
                        <a14:foregroundMark x1="85088" y1="24658" x2="95451" y2="24361"/>
                        <a14:foregroundMark x1="99916" y1="20499" x2="95451" y2="24302"/>
                        <a14:foregroundMark x1="92334" y1="12597" x2="99916" y2="17409"/>
                        <a14:foregroundMark x1="98062" y1="15627" x2="99916" y2="17350"/>
                        <a14:foregroundMark x1="98062" y1="14320" x2="99916" y2="16518"/>
                        <a14:foregroundMark x1="98652" y1="15389" x2="99916" y2="17409"/>
                        <a14:foregroundMark x1="81803" y1="28699" x2="81803" y2="36898"/>
                        <a14:foregroundMark x1="81803" y1="36898" x2="82814" y2="28283"/>
                        <a14:foregroundMark x1="82814" y1="28283" x2="77506" y2="52822"/>
                        <a14:foregroundMark x1="77506" y1="52822" x2="79360" y2="44623"/>
                        <a14:foregroundMark x1="79360" y1="44623" x2="80371" y2="61438"/>
                        <a14:foregroundMark x1="82814" y1="32739" x2="82477" y2="36542"/>
                        <a14:foregroundMark x1="82645" y1="32026" x2="84078" y2="36542"/>
                        <a14:foregroundMark x1="81887" y1="30838" x2="83909" y2="39216"/>
                        <a14:foregroundMark x1="83909" y1="39216" x2="79949" y2="47178"/>
                        <a14:foregroundMark x1="79949" y1="47178" x2="78939" y2="39156"/>
                        <a14:foregroundMark x1="78939" y1="39156" x2="81297" y2="47475"/>
                        <a14:foregroundMark x1="81297" y1="47475" x2="81803" y2="40048"/>
                        <a14:foregroundMark x1="81803" y1="40048" x2="79023" y2="54545"/>
                        <a14:foregroundMark x1="79023" y1="54545" x2="81297" y2="61735"/>
                        <a14:foregroundMark x1="81297" y1="61735" x2="78770" y2="68627"/>
                        <a14:foregroundMark x1="78770" y1="68627" x2="79781" y2="75579"/>
                        <a14:foregroundMark x1="79781" y1="75579" x2="79781" y2="75579"/>
                        <a14:foregroundMark x1="79444" y1="75282" x2="78433" y2="82947"/>
                        <a14:foregroundMark x1="78433" y1="82947" x2="77843" y2="75163"/>
                        <a14:foregroundMark x1="77843" y1="75163" x2="76158" y2="82531"/>
                        <a14:foregroundMark x1="76158" y1="82531" x2="76158" y2="75520"/>
                        <a14:foregroundMark x1="76158" y1="75520" x2="77759" y2="83838"/>
                        <a14:foregroundMark x1="77759" y1="83838" x2="78517" y2="76411"/>
                        <a14:foregroundMark x1="78517" y1="76411" x2="77675" y2="93464"/>
                        <a14:foregroundMark x1="77675" y1="93464" x2="75484" y2="86809"/>
                        <a14:foregroundMark x1="10615" y1="53535" x2="8172" y2="60547"/>
                        <a14:foregroundMark x1="8172" y1="60547" x2="14575" y2="74866"/>
                        <a14:foregroundMark x1="14575" y1="74866" x2="13985" y2="71182"/>
                        <a14:foregroundMark x1="13985" y1="75045" x2="10783" y2="81640"/>
                        <a14:foregroundMark x1="10783" y1="81640" x2="11036" y2="86869"/>
                        <a14:foregroundMark x1="11205" y1="92513" x2="16512" y2="80927"/>
                        <a14:foregroundMark x1="11542" y1="92810" x2="15501" y2="99465"/>
                        <a14:foregroundMark x1="15501" y1="99465" x2="20556" y2="91919"/>
                        <a14:foregroundMark x1="20556" y1="91919" x2="23168" y2="99228"/>
                        <a14:foregroundMark x1="23168" y1="99228" x2="35720" y2="98039"/>
                        <a14:foregroundMark x1="35720" y1="98039" x2="46083" y2="92454"/>
                        <a14:foregroundMark x1="46083" y1="92454" x2="67650" y2="99049"/>
                        <a14:foregroundMark x1="67650" y1="99049" x2="76243" y2="98693"/>
                        <a14:foregroundMark x1="86184" y1="28936" x2="80623" y2="46524"/>
                        <a14:foregroundMark x1="80623" y1="46524" x2="81803" y2="71777"/>
                        <a14:foregroundMark x1="81803" y1="71777" x2="77675" y2="65181"/>
                        <a14:foregroundMark x1="77675" y1="65181" x2="82645" y2="73203"/>
                        <a14:foregroundMark x1="82645" y1="73203" x2="78854" y2="97861"/>
                        <a14:foregroundMark x1="78854" y1="97861" x2="79107" y2="89305"/>
                        <a14:foregroundMark x1="79107" y1="89305" x2="81634" y2="97148"/>
                        <a14:foregroundMark x1="81634" y1="97148" x2="78854" y2="90137"/>
                        <a14:foregroundMark x1="78854" y1="90137" x2="79697" y2="96851"/>
                        <a14:foregroundMark x1="80286" y1="86869" x2="81971" y2="94771"/>
                        <a14:foregroundMark x1="81971" y1="94771" x2="80876" y2="86037"/>
                        <a14:foregroundMark x1="80623" y1="57279" x2="80623" y2="64765"/>
                        <a14:foregroundMark x1="80623" y1="64765" x2="78939" y2="56328"/>
                        <a14:foregroundMark x1="78939" y1="56328" x2="81382" y2="48485"/>
                        <a14:foregroundMark x1="81382" y1="48485" x2="85341" y2="48960"/>
                        <a14:foregroundMark x1="82393" y1="43969" x2="83825" y2="45217"/>
                        <a14:foregroundMark x1="82645" y1="44385" x2="83825" y2="50208"/>
                        <a14:foregroundMark x1="84414" y1="44563" x2="83825" y2="30184"/>
                        <a14:foregroundMark x1="83825" y1="30184" x2="86773" y2="31254"/>
                        <a14:foregroundMark x1="80876" y1="51040" x2="80876" y2="59180"/>
                        <a14:foregroundMark x1="80876" y1="59180" x2="80034" y2="50683"/>
                        <a14:foregroundMark x1="80034" y1="50683" x2="82056" y2="57516"/>
                        <a14:foregroundMark x1="82056" y1="57516" x2="81466" y2="55021"/>
                        <a14:foregroundMark x1="82056" y1="52288" x2="82393" y2="67736"/>
                        <a14:foregroundMark x1="85594" y1="31907" x2="84499" y2="37908"/>
                        <a14:foregroundMark x1="80876" y1="87166" x2="82224" y2="94177"/>
                        <a14:foregroundMark x1="82224" y1="94177" x2="80708" y2="93939"/>
                        <a14:foregroundMark x1="80708" y1="89127" x2="84414" y2="95603"/>
                        <a14:foregroundMark x1="84414" y1="95603" x2="83488" y2="86453"/>
                        <a14:foregroundMark x1="83488" y1="86453" x2="85594" y2="88116"/>
                        <a14:foregroundMark x1="81719" y1="83720" x2="85173" y2="90255"/>
                        <a14:foregroundMark x1="85173" y1="90255" x2="82308" y2="82947"/>
                        <a14:foregroundMark x1="82308" y1="82947" x2="85173" y2="87047"/>
                        <a14:foregroundMark x1="11205" y1="69340" x2="13395" y2="70113"/>
                        <a14:foregroundMark x1="9941" y1="70113" x2="13564" y2="70885"/>
                        <a14:foregroundMark x1="12047" y1="93761" x2="11879" y2="95128"/>
                        <a14:foregroundMark x1="10783" y1="95900" x2="10615" y2="95900"/>
                        <a14:foregroundMark x1="10194" y1="96019" x2="12721" y2="97980"/>
                        <a14:foregroundMark x1="4634" y1="32680" x2="5729" y2="33096"/>
                        <a14:foregroundMark x1="5307" y1="33868" x2="8677" y2="34581"/>
                        <a14:foregroundMark x1="3623" y1="32977" x2="8930" y2="35829"/>
                        <a14:foregroundMark x1="3791" y1="33274" x2="7161" y2="35354"/>
                        <a14:foregroundMark x1="3623" y1="34284" x2="6571" y2="35651"/>
                        <a14:foregroundMark x1="0" y1="23648" x2="2864" y2="25431"/>
                      </a14:backgroundRemoval>
                    </a14:imgEffect>
                  </a14:imgLayer>
                </a14:imgProps>
              </a:ext>
              <a:ext uri="{28A0092B-C50C-407E-A947-70E740481C1C}">
                <a14:useLocalDpi xmlns:a14="http://schemas.microsoft.com/office/drawing/2010/main"/>
              </a:ext>
            </a:extLst>
          </a:blip>
          <a:srcRect/>
          <a:stretch/>
        </p:blipFill>
        <p:spPr>
          <a:xfrm>
            <a:off x="0" y="0"/>
            <a:ext cx="4836696" cy="6858000"/>
          </a:xfrm>
          <a:prstGeom prst="rect">
            <a:avLst/>
          </a:prstGeom>
        </p:spPr>
      </p:pic>
      <p:sp>
        <p:nvSpPr>
          <p:cNvPr id="5" name="TextBox 4">
            <a:extLst>
              <a:ext uri="{FF2B5EF4-FFF2-40B4-BE49-F238E27FC236}">
                <a16:creationId xmlns:a16="http://schemas.microsoft.com/office/drawing/2014/main" id="{688E1BF7-3F1D-3D81-2F1D-545D89BEBD91}"/>
              </a:ext>
            </a:extLst>
          </p:cNvPr>
          <p:cNvSpPr txBox="1"/>
          <p:nvPr/>
        </p:nvSpPr>
        <p:spPr>
          <a:xfrm>
            <a:off x="4157931" y="1305341"/>
            <a:ext cx="7437037" cy="5201424"/>
          </a:xfrm>
          <a:prstGeom prst="rect">
            <a:avLst/>
          </a:prstGeom>
          <a:noFill/>
        </p:spPr>
        <p:txBody>
          <a:bodyPr wrap="square">
            <a:spAutoFit/>
          </a:bodyPr>
          <a:lstStyle/>
          <a:p>
            <a:r>
              <a:rPr lang="en-US" dirty="0"/>
              <a:t>Quantum computers have emerged as a disruptive force, shattering the foundation of our current encryption standards. Traditional encryption methods, such as RSA and ECC, rely on the fact that factoring in large prime numbers or solving complex mathematical problems would take an impractical amount of time for conventional computers. However, quantum computers can perform these calculations at unprecedented speeds, rendering existing encryption algorithms vulnerable to attacks.</a:t>
            </a:r>
          </a:p>
          <a:p>
            <a:endParaRPr lang="en-US" dirty="0"/>
          </a:p>
          <a:p>
            <a:endParaRPr lang="en-US" dirty="0"/>
          </a:p>
          <a:p>
            <a:pPr algn="ctr"/>
            <a:r>
              <a:rPr lang="en-US" sz="2000" dirty="0"/>
              <a:t>Quantum computers are no longer just theoretical; they are </a:t>
            </a:r>
            <a:r>
              <a:rPr lang="en-US" sz="2000" b="1" dirty="0"/>
              <a:t>rapidly advancing and poised to disrupt encryption as we know it</a:t>
            </a:r>
            <a:r>
              <a:rPr lang="en-US" sz="2000" dirty="0"/>
              <a:t>.</a:t>
            </a:r>
          </a:p>
          <a:p>
            <a:pPr algn="ctr"/>
            <a:endParaRPr lang="en-US" sz="2000" dirty="0"/>
          </a:p>
          <a:p>
            <a:endParaRPr lang="en-US" dirty="0"/>
          </a:p>
          <a:p>
            <a:r>
              <a:rPr lang="en-US" dirty="0"/>
              <a:t>This presentation will highlight currently available encryption solutions that can significantly delay and potentially withstand attacks from quantum computers. </a:t>
            </a:r>
          </a:p>
        </p:txBody>
      </p:sp>
      <p:sp>
        <p:nvSpPr>
          <p:cNvPr id="10" name="Title 9">
            <a:extLst>
              <a:ext uri="{FF2B5EF4-FFF2-40B4-BE49-F238E27FC236}">
                <a16:creationId xmlns:a16="http://schemas.microsoft.com/office/drawing/2014/main" id="{F048A68A-A503-4B6E-B0C5-387232BD306B}"/>
              </a:ext>
            </a:extLst>
          </p:cNvPr>
          <p:cNvSpPr>
            <a:spLocks noGrp="1"/>
          </p:cNvSpPr>
          <p:nvPr>
            <p:ph type="title"/>
          </p:nvPr>
        </p:nvSpPr>
        <p:spPr>
          <a:xfrm>
            <a:off x="4008335" y="12313"/>
            <a:ext cx="8183665" cy="1293028"/>
          </a:xfrm>
        </p:spPr>
        <p:txBody>
          <a:bodyPr/>
          <a:lstStyle/>
          <a:p>
            <a:pPr algn="l"/>
            <a:r>
              <a:rPr lang="en-US" b="1" cap="none"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Quantum</a:t>
            </a:r>
            <a:r>
              <a:rPr lang="en-US" b="1" cap="none" dirty="0">
                <a:latin typeface="Helvetica Neue" panose="02000503000000020004" pitchFamily="2" charset="0"/>
                <a:ea typeface="Helvetica Neue" panose="02000503000000020004" pitchFamily="2" charset="0"/>
                <a:cs typeface="Helvetica Neue" panose="02000503000000020004" pitchFamily="2" charset="0"/>
              </a:rPr>
              <a:t> Problem</a:t>
            </a:r>
          </a:p>
        </p:txBody>
      </p:sp>
    </p:spTree>
    <p:custDataLst>
      <p:tags r:id="rId1"/>
    </p:custDataLst>
    <p:extLst>
      <p:ext uri="{BB962C8B-B14F-4D97-AF65-F5344CB8AC3E}">
        <p14:creationId xmlns:p14="http://schemas.microsoft.com/office/powerpoint/2010/main" val="1638228859"/>
      </p:ext>
    </p:extLst>
  </p:cSld>
  <p:clrMapOvr>
    <a:masterClrMapping/>
  </p:clrMapOvr>
  <p:extLst>
    <p:ext uri="{E180D4A7-C9FB-4DFB-919C-405C955672EB}">
      <p14:showEvtLst xmlns:p14="http://schemas.microsoft.com/office/powerpoint/2010/main">
        <p14:playEvt time="94" objId="4"/>
        <p14:stopEvt time="36329"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4DFE0E-4AF1-2463-F63D-D896E6B9A7B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0800000">
            <a:off x="0" y="-3161"/>
            <a:ext cx="12192000" cy="6861161"/>
          </a:xfrm>
          <a:prstGeom prst="rect">
            <a:avLst/>
          </a:prstGeom>
        </p:spPr>
      </p:pic>
      <p:sp>
        <p:nvSpPr>
          <p:cNvPr id="11" name="Rectangle 10">
            <a:extLst>
              <a:ext uri="{FF2B5EF4-FFF2-40B4-BE49-F238E27FC236}">
                <a16:creationId xmlns:a16="http://schemas.microsoft.com/office/drawing/2014/main" id="{2AB69A83-1F19-24C2-E9A3-2DFEB900BEA8}"/>
              </a:ext>
            </a:extLst>
          </p:cNvPr>
          <p:cNvSpPr/>
          <p:nvPr/>
        </p:nvSpPr>
        <p:spPr>
          <a:xfrm rot="10800000">
            <a:off x="8451271" y="4866130"/>
            <a:ext cx="3740727" cy="977766"/>
          </a:xfrm>
          <a:prstGeom prst="rect">
            <a:avLst/>
          </a:prstGeom>
          <a:solidFill>
            <a:srgbClr val="10101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6994AA8-BF19-52BD-0BF3-74245E77BF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41541" y="88526"/>
            <a:ext cx="6750459" cy="6769473"/>
          </a:xfrm>
          <a:prstGeom prst="rect">
            <a:avLst/>
          </a:prstGeom>
        </p:spPr>
      </p:pic>
      <p:sp>
        <p:nvSpPr>
          <p:cNvPr id="4" name="TextBox 3">
            <a:extLst>
              <a:ext uri="{FF2B5EF4-FFF2-40B4-BE49-F238E27FC236}">
                <a16:creationId xmlns:a16="http://schemas.microsoft.com/office/drawing/2014/main" id="{7E30EB31-DCDA-C7C5-F010-E39944C5D1F5}"/>
              </a:ext>
            </a:extLst>
          </p:cNvPr>
          <p:cNvSpPr txBox="1"/>
          <p:nvPr/>
        </p:nvSpPr>
        <p:spPr>
          <a:xfrm>
            <a:off x="845128" y="1309564"/>
            <a:ext cx="11042072" cy="4924425"/>
          </a:xfrm>
          <a:prstGeom prst="rect">
            <a:avLst/>
          </a:prstGeom>
          <a:noFill/>
        </p:spPr>
        <p:txBody>
          <a:bodyPr wrap="square">
            <a:spAutoFit/>
          </a:bodyPr>
          <a:lstStyle/>
          <a:p>
            <a:pPr algn="l"/>
            <a:r>
              <a:rPr lang="en-US" sz="2000" b="0" i="0" dirty="0">
                <a:effectLst/>
              </a:rPr>
              <a:t>Theoretically, </a:t>
            </a:r>
            <a:r>
              <a:rPr lang="en-US" sz="2000" dirty="0"/>
              <a:t>t</a:t>
            </a:r>
            <a:r>
              <a:rPr lang="en-US" sz="2000" b="0" i="0" dirty="0">
                <a:effectLst/>
              </a:rPr>
              <a:t>o calculate the feasibility of brute-forcing </a:t>
            </a:r>
            <a:r>
              <a:rPr lang="en-US" sz="2000" b="1" i="0" dirty="0">
                <a:effectLst/>
              </a:rPr>
              <a:t>half of the AES-256 key space (2²⁵⁵ keys)</a:t>
            </a:r>
            <a:r>
              <a:rPr lang="en-US" sz="2000" b="0" i="0" dirty="0">
                <a:effectLst/>
              </a:rPr>
              <a:t> using a </a:t>
            </a:r>
            <a:r>
              <a:rPr lang="en-US" sz="2000" b="1" i="0" dirty="0">
                <a:effectLst/>
              </a:rPr>
              <a:t>100,000-qubit quantum supercomputer</a:t>
            </a:r>
            <a:r>
              <a:rPr lang="en-US" sz="2000" b="0" i="0" dirty="0">
                <a:effectLst/>
              </a:rPr>
              <a:t> with </a:t>
            </a:r>
            <a:r>
              <a:rPr lang="en-US" sz="2000" b="1" i="0" dirty="0">
                <a:effectLst/>
              </a:rPr>
              <a:t>&gt;95% error correction</a:t>
            </a:r>
            <a:r>
              <a:rPr lang="en-US" sz="2000" b="0" i="0" dirty="0">
                <a:effectLst/>
              </a:rPr>
              <a:t> and </a:t>
            </a:r>
            <a:r>
              <a:rPr lang="en-US" sz="2000" b="1" i="0" dirty="0">
                <a:effectLst/>
              </a:rPr>
              <a:t>1 billion times the computing power of Google's Willow chip</a:t>
            </a:r>
            <a:r>
              <a:rPr lang="en-US" sz="2000" b="0" i="0" dirty="0">
                <a:effectLst/>
              </a:rPr>
              <a:t>, based </a:t>
            </a:r>
            <a:r>
              <a:rPr lang="en-US" sz="2000" dirty="0"/>
              <a:t>upon publicly available information and current knowledge, </a:t>
            </a:r>
            <a:r>
              <a:rPr lang="en-US" sz="2000" b="0" i="0" dirty="0">
                <a:effectLst/>
              </a:rPr>
              <a:t>let’s work through the numbers</a:t>
            </a:r>
            <a:r>
              <a:rPr lang="en-US" sz="2000" dirty="0"/>
              <a:t>.</a:t>
            </a:r>
          </a:p>
          <a:p>
            <a:pPr algn="l"/>
            <a:endParaRPr lang="en-US" sz="2000" dirty="0"/>
          </a:p>
          <a:p>
            <a:pPr algn="l"/>
            <a:r>
              <a:rPr lang="en-US" sz="2000" b="1" i="0" dirty="0">
                <a:effectLst/>
              </a:rPr>
              <a:t>Final Simplified Equation:</a:t>
            </a:r>
            <a:br>
              <a:rPr lang="en-US" sz="2000" b="1" i="0" dirty="0">
                <a:effectLst/>
              </a:rPr>
            </a:br>
            <a:endParaRPr lang="en-US" sz="2000" b="1" i="0" dirty="0">
              <a:effectLst/>
            </a:endParaRPr>
          </a:p>
          <a:p>
            <a:r>
              <a:rPr lang="en-US" b="1" i="0" dirty="0">
                <a:effectLst/>
              </a:rPr>
              <a:t>Time </a:t>
            </a:r>
            <a:r>
              <a:rPr lang="en-US" i="0" dirty="0">
                <a:effectLst/>
              </a:rPr>
              <a:t>(</a:t>
            </a:r>
            <a:r>
              <a:rPr lang="en-US" b="1" i="0" dirty="0">
                <a:effectLst/>
              </a:rPr>
              <a:t>seconds</a:t>
            </a:r>
            <a:r>
              <a:rPr lang="en-US" b="0" i="0" dirty="0">
                <a:effectLst/>
              </a:rPr>
              <a:t>)=2128(1×109×Willow_Ops300 seconds)×1Error_Correction_Overhead\text{</a:t>
            </a:r>
            <a:r>
              <a:rPr lang="en-US" b="1" i="0" dirty="0">
                <a:effectLst/>
              </a:rPr>
              <a:t>Time </a:t>
            </a:r>
            <a:r>
              <a:rPr lang="en-US" i="0" dirty="0">
                <a:effectLst/>
              </a:rPr>
              <a:t>(</a:t>
            </a:r>
            <a:r>
              <a:rPr lang="en-US" b="1" i="0" dirty="0">
                <a:effectLst/>
              </a:rPr>
              <a:t>seconds</a:t>
            </a:r>
            <a:r>
              <a:rPr lang="en-US" b="0" i="0" dirty="0">
                <a:effectLst/>
              </a:rPr>
              <a:t>)} = \frac{2^{128}}{\left(1 \times 10^9 \times \frac{\text{Willow\_Ops}}{\text{300 seconds}}\right) \times \frac{1}{\text{Error\_Correction\_Overhead}}}</a:t>
            </a:r>
          </a:p>
          <a:p>
            <a:endParaRPr lang="en-US" sz="2000" dirty="0"/>
          </a:p>
          <a:p>
            <a:r>
              <a:rPr lang="en-US" b="1" i="0" dirty="0">
                <a:effectLst/>
              </a:rPr>
              <a:t>Entropy </a:t>
            </a:r>
            <a:r>
              <a:rPr lang="en-US" i="0" dirty="0">
                <a:effectLst/>
              </a:rPr>
              <a:t>–</a:t>
            </a:r>
            <a:r>
              <a:rPr lang="en-US" b="1" i="0" dirty="0">
                <a:effectLst/>
              </a:rPr>
              <a:t> “</a:t>
            </a:r>
            <a:r>
              <a:rPr lang="en-US" dirty="0"/>
              <a:t>In most operating systems, entropy is generated by collecting random events from various sources, such as hardware interrupts, mouse movements, keyboard presses, and disk activity. These events are fed into a entropy pool, which is then used to generate random numbers when needed.”</a:t>
            </a:r>
            <a:r>
              <a:rPr lang="en-US" baseline="30000" dirty="0"/>
              <a:t>1</a:t>
            </a:r>
            <a:endParaRPr lang="en-US" b="1" i="0" dirty="0">
              <a:effectLst/>
            </a:endParaRPr>
          </a:p>
          <a:p>
            <a:endParaRPr lang="en-US" sz="2000" dirty="0"/>
          </a:p>
        </p:txBody>
      </p:sp>
      <p:sp>
        <p:nvSpPr>
          <p:cNvPr id="6" name="Title 9">
            <a:extLst>
              <a:ext uri="{FF2B5EF4-FFF2-40B4-BE49-F238E27FC236}">
                <a16:creationId xmlns:a16="http://schemas.microsoft.com/office/drawing/2014/main" id="{F795A2F8-8AEB-C673-82DA-0EC8B69A42F8}"/>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The Theoretical Math</a:t>
            </a:r>
          </a:p>
        </p:txBody>
      </p:sp>
      <p:sp>
        <p:nvSpPr>
          <p:cNvPr id="8" name="TextBox 7">
            <a:extLst>
              <a:ext uri="{FF2B5EF4-FFF2-40B4-BE49-F238E27FC236}">
                <a16:creationId xmlns:a16="http://schemas.microsoft.com/office/drawing/2014/main" id="{7EDFDC01-7990-65C4-FD58-6B6A207BFF25}"/>
              </a:ext>
            </a:extLst>
          </p:cNvPr>
          <p:cNvSpPr txBox="1"/>
          <p:nvPr/>
        </p:nvSpPr>
        <p:spPr>
          <a:xfrm>
            <a:off x="845128" y="6273225"/>
            <a:ext cx="11139054" cy="338554"/>
          </a:xfrm>
          <a:prstGeom prst="rect">
            <a:avLst/>
          </a:prstGeom>
          <a:noFill/>
        </p:spPr>
        <p:txBody>
          <a:bodyPr wrap="square">
            <a:spAutoFit/>
          </a:bodyPr>
          <a:lstStyle/>
          <a:p>
            <a:r>
              <a:rPr lang="en-US" sz="1600" baseline="30000" dirty="0"/>
              <a:t>1</a:t>
            </a:r>
            <a:r>
              <a:rPr lang="en-US" sz="1600" u="sng" dirty="0"/>
              <a:t>https://</a:t>
            </a:r>
            <a:r>
              <a:rPr lang="en-US" sz="1600" u="sng" dirty="0" err="1"/>
              <a:t>www.netdata.cloud</a:t>
            </a:r>
            <a:r>
              <a:rPr lang="en-US" sz="1600" u="sng" dirty="0"/>
              <a:t>/blog/understanding-entropy-the-key-to-secure-cryptography-and-randomness/</a:t>
            </a:r>
          </a:p>
        </p:txBody>
      </p:sp>
    </p:spTree>
    <p:extLst>
      <p:ext uri="{BB962C8B-B14F-4D97-AF65-F5344CB8AC3E}">
        <p14:creationId xmlns:p14="http://schemas.microsoft.com/office/powerpoint/2010/main" val="238313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801997A-5252-6EBE-4C9D-1F0706706F8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6619"/>
            <a:ext cx="12192000" cy="6874619"/>
          </a:xfrm>
          <a:prstGeom prst="rect">
            <a:avLst/>
          </a:prstGeom>
        </p:spPr>
      </p:pic>
      <p:sp>
        <p:nvSpPr>
          <p:cNvPr id="2" name="Title 1">
            <a:extLst>
              <a:ext uri="{FF2B5EF4-FFF2-40B4-BE49-F238E27FC236}">
                <a16:creationId xmlns:a16="http://schemas.microsoft.com/office/drawing/2014/main" id="{7C39254E-727E-76A0-D85D-E9785487DAAB}"/>
              </a:ext>
            </a:extLst>
          </p:cNvPr>
          <p:cNvSpPr>
            <a:spLocks noGrp="1"/>
          </p:cNvSpPr>
          <p:nvPr>
            <p:ph type="title"/>
          </p:nvPr>
        </p:nvSpPr>
        <p:spPr>
          <a:xfrm>
            <a:off x="4725232" y="1309351"/>
            <a:ext cx="6535204" cy="1323439"/>
          </a:xfrm>
        </p:spPr>
        <p:txBody>
          <a:bodyPr>
            <a:noAutofit/>
          </a:bodyPr>
          <a:lstStyle/>
          <a:p>
            <a:pPr algn="l"/>
            <a:r>
              <a:rPr lang="en-US" sz="3200" b="1" cap="none" dirty="0"/>
              <a:t>“</a:t>
            </a:r>
            <a:r>
              <a:rPr lang="en-US" sz="3200" b="1" i="0" cap="none" dirty="0">
                <a:effectLst/>
                <a:latin typeface="Arial" panose="020B0604020202020204" pitchFamily="34" charset="0"/>
              </a:rPr>
              <a:t>Artificial Intelligence (AI) could reach an IQ of 1500 within the next decade.”</a:t>
            </a:r>
            <a:r>
              <a:rPr lang="en-US" sz="3200" i="0" cap="none" baseline="30000" dirty="0">
                <a:effectLst/>
                <a:latin typeface="Arial" panose="020B0604020202020204" pitchFamily="34" charset="0"/>
              </a:rPr>
              <a:t>1</a:t>
            </a:r>
            <a:r>
              <a:rPr lang="en-US" sz="3200" b="1" i="0" cap="none" dirty="0">
                <a:effectLst/>
                <a:latin typeface="Arial" panose="020B0604020202020204" pitchFamily="34" charset="0"/>
              </a:rPr>
              <a:t> </a:t>
            </a:r>
            <a:r>
              <a:rPr lang="en-US" sz="1800" i="0" cap="none" dirty="0">
                <a:effectLst/>
                <a:latin typeface="Arial" panose="020B0604020202020204" pitchFamily="34" charset="0"/>
              </a:rPr>
              <a:t>Sept</a:t>
            </a:r>
            <a:r>
              <a:rPr lang="en-US" sz="1800" cap="none" dirty="0">
                <a:latin typeface="Arial" panose="020B0604020202020204" pitchFamily="34" charset="0"/>
              </a:rPr>
              <a:t>. 29, 2023</a:t>
            </a:r>
            <a:endParaRPr lang="en-US" sz="1800" cap="none" dirty="0"/>
          </a:p>
        </p:txBody>
      </p:sp>
      <p:sp>
        <p:nvSpPr>
          <p:cNvPr id="3" name="Content Placeholder 2">
            <a:extLst>
              <a:ext uri="{FF2B5EF4-FFF2-40B4-BE49-F238E27FC236}">
                <a16:creationId xmlns:a16="http://schemas.microsoft.com/office/drawing/2014/main" id="{F610AA0A-2D2B-FC05-91C1-AE69D0AB4DC4}"/>
              </a:ext>
            </a:extLst>
          </p:cNvPr>
          <p:cNvSpPr>
            <a:spLocks noGrp="1"/>
          </p:cNvSpPr>
          <p:nvPr>
            <p:ph idx="1"/>
          </p:nvPr>
        </p:nvSpPr>
        <p:spPr>
          <a:xfrm>
            <a:off x="5757862" y="2802734"/>
            <a:ext cx="5363645" cy="875115"/>
          </a:xfrm>
        </p:spPr>
        <p:txBody>
          <a:bodyPr>
            <a:normAutofit/>
          </a:bodyPr>
          <a:lstStyle/>
          <a:p>
            <a:pPr marL="0" indent="0" algn="r">
              <a:buNone/>
            </a:pPr>
            <a:r>
              <a:rPr lang="en-US" b="0" i="0" dirty="0">
                <a:effectLst/>
              </a:rPr>
              <a:t>- Former </a:t>
            </a:r>
            <a:r>
              <a:rPr lang="en-US" dirty="0"/>
              <a:t>C</a:t>
            </a:r>
            <a:r>
              <a:rPr lang="en-US" b="0" i="0" dirty="0">
                <a:effectLst/>
              </a:rPr>
              <a:t>hief </a:t>
            </a:r>
            <a:r>
              <a:rPr lang="en-US" dirty="0"/>
              <a:t>B</a:t>
            </a:r>
            <a:r>
              <a:rPr lang="en-US" b="0" i="0" dirty="0">
                <a:effectLst/>
              </a:rPr>
              <a:t>usiness </a:t>
            </a:r>
            <a:r>
              <a:rPr lang="en-US" dirty="0"/>
              <a:t>O</a:t>
            </a:r>
            <a:r>
              <a:rPr lang="en-US" b="0" i="0" dirty="0">
                <a:effectLst/>
              </a:rPr>
              <a:t>fficer for Google X, “Mo” </a:t>
            </a:r>
            <a:r>
              <a:rPr lang="en-US" b="0" i="0" dirty="0" err="1">
                <a:effectLst/>
              </a:rPr>
              <a:t>Gawdat</a:t>
            </a:r>
            <a:r>
              <a:rPr lang="en-US" b="0" i="0" dirty="0">
                <a:effectLst/>
              </a:rPr>
              <a:t>, predicts. </a:t>
            </a:r>
            <a:endParaRPr lang="en-US" dirty="0"/>
          </a:p>
        </p:txBody>
      </p:sp>
      <p:sp>
        <p:nvSpPr>
          <p:cNvPr id="13" name="Rectangle 12">
            <a:extLst>
              <a:ext uri="{FF2B5EF4-FFF2-40B4-BE49-F238E27FC236}">
                <a16:creationId xmlns:a16="http://schemas.microsoft.com/office/drawing/2014/main" id="{21C53355-3680-9C16-2327-1C2E91A0E9FB}"/>
              </a:ext>
            </a:extLst>
          </p:cNvPr>
          <p:cNvSpPr/>
          <p:nvPr/>
        </p:nvSpPr>
        <p:spPr>
          <a:xfrm>
            <a:off x="758494" y="6299367"/>
            <a:ext cx="6815023" cy="369332"/>
          </a:xfrm>
          <a:prstGeom prst="rect">
            <a:avLst/>
          </a:prstGeom>
        </p:spPr>
        <p:txBody>
          <a:bodyPr wrap="square">
            <a:spAutoFit/>
          </a:bodyPr>
          <a:lstStyle/>
          <a:p>
            <a:r>
              <a:rPr lang="en-US" baseline="30000" dirty="0"/>
              <a:t>2</a:t>
            </a:r>
            <a:r>
              <a:rPr lang="en-US" u="sng" dirty="0"/>
              <a:t>https://</a:t>
            </a:r>
            <a:r>
              <a:rPr lang="en-US" u="sng" dirty="0" err="1"/>
              <a:t>gigasociety.net</a:t>
            </a:r>
            <a:r>
              <a:rPr lang="en-US" u="sng" dirty="0"/>
              <a:t>/top-10-highest-iqs/</a:t>
            </a:r>
            <a:endParaRPr lang="en-US" dirty="0"/>
          </a:p>
        </p:txBody>
      </p:sp>
      <p:pic>
        <p:nvPicPr>
          <p:cNvPr id="16" name="Picture 15">
            <a:extLst>
              <a:ext uri="{FF2B5EF4-FFF2-40B4-BE49-F238E27FC236}">
                <a16:creationId xmlns:a16="http://schemas.microsoft.com/office/drawing/2014/main" id="{B236C08B-F34C-3C2A-8C8C-99A4C1B34A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1564" y="1291737"/>
            <a:ext cx="3437236" cy="3404297"/>
          </a:xfrm>
          <a:prstGeom prst="rect">
            <a:avLst/>
          </a:prstGeom>
        </p:spPr>
      </p:pic>
      <p:sp>
        <p:nvSpPr>
          <p:cNvPr id="18" name="TextBox 17">
            <a:extLst>
              <a:ext uri="{FF2B5EF4-FFF2-40B4-BE49-F238E27FC236}">
                <a16:creationId xmlns:a16="http://schemas.microsoft.com/office/drawing/2014/main" id="{89355563-49A3-0E92-7D04-9BB359097724}"/>
              </a:ext>
            </a:extLst>
          </p:cNvPr>
          <p:cNvSpPr txBox="1"/>
          <p:nvPr/>
        </p:nvSpPr>
        <p:spPr>
          <a:xfrm>
            <a:off x="796738" y="4973262"/>
            <a:ext cx="10463698" cy="769441"/>
          </a:xfrm>
          <a:prstGeom prst="rect">
            <a:avLst/>
          </a:prstGeom>
          <a:noFill/>
        </p:spPr>
        <p:txBody>
          <a:bodyPr wrap="square">
            <a:spAutoFit/>
          </a:bodyPr>
          <a:lstStyle/>
          <a:p>
            <a:r>
              <a:rPr lang="en-US" sz="2200" dirty="0"/>
              <a:t>Currently, the smartest man on the planet is </a:t>
            </a:r>
            <a:r>
              <a:rPr lang="en-US" sz="2200" dirty="0" err="1"/>
              <a:t>YoungHoon</a:t>
            </a:r>
            <a:r>
              <a:rPr lang="en-US" sz="2200" dirty="0"/>
              <a:t> Kim, with an IQ of 276, while Elon Musk has an IQ of 155, as of 2025.</a:t>
            </a:r>
            <a:r>
              <a:rPr lang="en-US" sz="2200" baseline="30000" dirty="0"/>
              <a:t>2</a:t>
            </a:r>
            <a:r>
              <a:rPr lang="en-US" sz="2200" dirty="0"/>
              <a:t> </a:t>
            </a:r>
          </a:p>
        </p:txBody>
      </p:sp>
      <p:sp>
        <p:nvSpPr>
          <p:cNvPr id="19" name="Title 9">
            <a:extLst>
              <a:ext uri="{FF2B5EF4-FFF2-40B4-BE49-F238E27FC236}">
                <a16:creationId xmlns:a16="http://schemas.microsoft.com/office/drawing/2014/main" id="{EC7F9FC9-254C-DF90-2469-870E0F046777}"/>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The </a:t>
            </a:r>
            <a:r>
              <a:rPr lang="en-US" b="1" cap="none"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Q-Day</a:t>
            </a:r>
            <a:r>
              <a:rPr lang="en-US" b="1" cap="none" dirty="0">
                <a:latin typeface="Helvetica Neue" panose="02000503000000020004" pitchFamily="2" charset="0"/>
                <a:ea typeface="Helvetica Neue" panose="02000503000000020004" pitchFamily="2" charset="0"/>
                <a:cs typeface="Helvetica Neue" panose="02000503000000020004" pitchFamily="2" charset="0"/>
              </a:rPr>
              <a:t> Scenarios  </a:t>
            </a:r>
          </a:p>
        </p:txBody>
      </p:sp>
      <p:sp>
        <p:nvSpPr>
          <p:cNvPr id="21" name="TextBox 20">
            <a:extLst>
              <a:ext uri="{FF2B5EF4-FFF2-40B4-BE49-F238E27FC236}">
                <a16:creationId xmlns:a16="http://schemas.microsoft.com/office/drawing/2014/main" id="{C3FE126E-142A-A679-DE8C-48F3C2387664}"/>
              </a:ext>
            </a:extLst>
          </p:cNvPr>
          <p:cNvSpPr txBox="1"/>
          <p:nvPr/>
        </p:nvSpPr>
        <p:spPr>
          <a:xfrm>
            <a:off x="758494" y="5904457"/>
            <a:ext cx="11357018" cy="369332"/>
          </a:xfrm>
          <a:prstGeom prst="rect">
            <a:avLst/>
          </a:prstGeom>
          <a:noFill/>
        </p:spPr>
        <p:txBody>
          <a:bodyPr wrap="square">
            <a:spAutoFit/>
          </a:bodyPr>
          <a:lstStyle/>
          <a:p>
            <a:r>
              <a:rPr lang="en-US" baseline="30000" dirty="0"/>
              <a:t>1</a:t>
            </a:r>
            <a:r>
              <a:rPr lang="en-US" u="sng" dirty="0"/>
              <a:t>https://</a:t>
            </a:r>
            <a:r>
              <a:rPr lang="en-US" u="sng" dirty="0" err="1"/>
              <a:t>www.verdict.co.uk</a:t>
            </a:r>
            <a:r>
              <a:rPr lang="en-US" u="sng" dirty="0"/>
              <a:t>/ai-could-reach-an-iq-of-1500-in-the-next-10-years-mo-gawdat-tells-nbf/</a:t>
            </a:r>
          </a:p>
        </p:txBody>
      </p:sp>
    </p:spTree>
    <p:extLst>
      <p:ext uri="{BB962C8B-B14F-4D97-AF65-F5344CB8AC3E}">
        <p14:creationId xmlns:p14="http://schemas.microsoft.com/office/powerpoint/2010/main" val="3113568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E5007F-4B21-8AE7-9ACD-8778607109B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10800000">
            <a:off x="-2" y="-2"/>
            <a:ext cx="12310533" cy="6858001"/>
          </a:xfrm>
          <a:prstGeom prst="rect">
            <a:avLst/>
          </a:prstGeom>
        </p:spPr>
      </p:pic>
      <p:sp>
        <p:nvSpPr>
          <p:cNvPr id="4" name="Title 9">
            <a:extLst>
              <a:ext uri="{FF2B5EF4-FFF2-40B4-BE49-F238E27FC236}">
                <a16:creationId xmlns:a16="http://schemas.microsoft.com/office/drawing/2014/main" id="{5F55A409-8C2A-5674-D4B3-64D48CD18481}"/>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The </a:t>
            </a:r>
            <a:r>
              <a:rPr lang="en-US" b="1" cap="none"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Q-Day</a:t>
            </a:r>
            <a:r>
              <a:rPr lang="en-US" b="1" cap="none" dirty="0">
                <a:latin typeface="Helvetica Neue" panose="02000503000000020004" pitchFamily="2" charset="0"/>
                <a:ea typeface="Helvetica Neue" panose="02000503000000020004" pitchFamily="2" charset="0"/>
                <a:cs typeface="Helvetica Neue" panose="02000503000000020004" pitchFamily="2" charset="0"/>
              </a:rPr>
              <a:t> Scenarios  </a:t>
            </a:r>
          </a:p>
        </p:txBody>
      </p:sp>
      <p:sp>
        <p:nvSpPr>
          <p:cNvPr id="6" name="TextBox 5">
            <a:extLst>
              <a:ext uri="{FF2B5EF4-FFF2-40B4-BE49-F238E27FC236}">
                <a16:creationId xmlns:a16="http://schemas.microsoft.com/office/drawing/2014/main" id="{4CE10C20-498C-0D38-3E80-94CD71F8D7C8}"/>
              </a:ext>
            </a:extLst>
          </p:cNvPr>
          <p:cNvSpPr txBox="1"/>
          <p:nvPr/>
        </p:nvSpPr>
        <p:spPr>
          <a:xfrm>
            <a:off x="811924" y="1332263"/>
            <a:ext cx="5018493" cy="4401205"/>
          </a:xfrm>
          <a:prstGeom prst="rect">
            <a:avLst/>
          </a:prstGeom>
          <a:noFill/>
        </p:spPr>
        <p:txBody>
          <a:bodyPr wrap="square">
            <a:spAutoFit/>
          </a:bodyPr>
          <a:lstStyle/>
          <a:p>
            <a:r>
              <a:rPr lang="en-US" sz="2000" dirty="0"/>
              <a:t>An AI with an IQ of 1000+ leveraging the power of 150+ supercomputers, which in turn are leveraging multiple grid networks of millions of bots, overwhelm and subvert multiple critical systems simultaneously, causing most systems to default secure and or shut down. Financial markets are down, and banks must freeze accounts and shut down ATMs. Civil unrest and the potential for rioting begin within 48 hours. </a:t>
            </a:r>
          </a:p>
          <a:p>
            <a:br>
              <a:rPr lang="en-US" sz="2000" dirty="0"/>
            </a:br>
            <a:endParaRPr lang="en-US" sz="2000" dirty="0"/>
          </a:p>
        </p:txBody>
      </p:sp>
      <p:sp>
        <p:nvSpPr>
          <p:cNvPr id="8" name="TextBox 7">
            <a:extLst>
              <a:ext uri="{FF2B5EF4-FFF2-40B4-BE49-F238E27FC236}">
                <a16:creationId xmlns:a16="http://schemas.microsoft.com/office/drawing/2014/main" id="{E5128E79-83C3-9FF7-FCE1-6EC25504437C}"/>
              </a:ext>
            </a:extLst>
          </p:cNvPr>
          <p:cNvSpPr txBox="1"/>
          <p:nvPr/>
        </p:nvSpPr>
        <p:spPr>
          <a:xfrm>
            <a:off x="6096001" y="1278420"/>
            <a:ext cx="5549658" cy="5940088"/>
          </a:xfrm>
          <a:prstGeom prst="rect">
            <a:avLst/>
          </a:prstGeom>
          <a:noFill/>
        </p:spPr>
        <p:txBody>
          <a:bodyPr wrap="square">
            <a:spAutoFit/>
          </a:bodyPr>
          <a:lstStyle/>
          <a:p>
            <a:r>
              <a:rPr lang="en-US" sz="2000" b="0" i="0" dirty="0">
                <a:effectLst/>
              </a:rPr>
              <a:t>Nothing </a:t>
            </a:r>
            <a:r>
              <a:rPr lang="en-US" sz="2000" dirty="0"/>
              <a:t>appears to be</a:t>
            </a:r>
            <a:r>
              <a:rPr lang="en-US" sz="2000" b="0" i="0" dirty="0">
                <a:effectLst/>
              </a:rPr>
              <a:t> different. We go about our normal routines, and the markets seem fine. Life is the same, but behind the scenes, our government is being blackmailed and held hostage digitally by a nation-state that has reached quantum supremacy first. All data is vulnerable, and there is no need for </a:t>
            </a:r>
            <a:r>
              <a:rPr lang="en-US" sz="2000" b="0" i="0" u="none" strike="noStrike" dirty="0">
                <a:effectLst/>
              </a:rPr>
              <a:t>exfiltration</a:t>
            </a:r>
            <a:r>
              <a:rPr lang="en-US" sz="2000" b="0" i="0" dirty="0">
                <a:effectLst/>
              </a:rPr>
              <a:t> anymore, as AES 256 and AES 512 are easily defeated. There are no true quantum-proof algorithms to protect data. Yet the general population wouldn't know anything. Entire realities would be replaced with what the new "truth" is generated by AI. Destruction may not be the goal, but control by transparent manipulation</a:t>
            </a:r>
            <a:r>
              <a:rPr lang="en-US" sz="2000" dirty="0"/>
              <a:t>…</a:t>
            </a:r>
            <a:r>
              <a:rPr lang="en-US" sz="2000" b="1" dirty="0"/>
              <a:t>THAT</a:t>
            </a:r>
            <a:r>
              <a:rPr lang="en-US" sz="2000" b="1" i="0" dirty="0">
                <a:effectLst/>
              </a:rPr>
              <a:t> </a:t>
            </a:r>
            <a:r>
              <a:rPr lang="en-US" sz="2000" b="0" i="0" dirty="0">
                <a:effectLst/>
              </a:rPr>
              <a:t>becomes the new superpower.  </a:t>
            </a:r>
          </a:p>
          <a:p>
            <a:br>
              <a:rPr lang="en-US" sz="2000" dirty="0"/>
            </a:br>
            <a:endParaRPr lang="en-US" sz="2000" dirty="0"/>
          </a:p>
        </p:txBody>
      </p:sp>
      <p:sp>
        <p:nvSpPr>
          <p:cNvPr id="10" name="TextBox 9">
            <a:extLst>
              <a:ext uri="{FF2B5EF4-FFF2-40B4-BE49-F238E27FC236}">
                <a16:creationId xmlns:a16="http://schemas.microsoft.com/office/drawing/2014/main" id="{5A9A0C5A-57FD-D256-EC0D-C6CF1D24038B}"/>
              </a:ext>
            </a:extLst>
          </p:cNvPr>
          <p:cNvSpPr txBox="1"/>
          <p:nvPr/>
        </p:nvSpPr>
        <p:spPr>
          <a:xfrm>
            <a:off x="811924" y="5525737"/>
            <a:ext cx="5018493" cy="1015663"/>
          </a:xfrm>
          <a:prstGeom prst="rect">
            <a:avLst/>
          </a:prstGeom>
          <a:noFill/>
        </p:spPr>
        <p:txBody>
          <a:bodyPr wrap="square">
            <a:spAutoFit/>
          </a:bodyPr>
          <a:lstStyle/>
          <a:p>
            <a:r>
              <a:rPr lang="en-US" sz="2000" b="1" dirty="0"/>
              <a:t>In that scenario, we would KNOW it is happening. Yet imagine this…</a:t>
            </a:r>
            <a:br>
              <a:rPr lang="en-US" sz="2000" b="1" dirty="0"/>
            </a:br>
            <a:endParaRPr lang="en-US" sz="2000" b="1" dirty="0"/>
          </a:p>
        </p:txBody>
      </p:sp>
    </p:spTree>
    <p:extLst>
      <p:ext uri="{BB962C8B-B14F-4D97-AF65-F5344CB8AC3E}">
        <p14:creationId xmlns:p14="http://schemas.microsoft.com/office/powerpoint/2010/main" val="228778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736DA8F-B71E-C043-92B6-DE20F86D62A1}"/>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FD13BF5-52F0-E416-5489-2CC699FAFDBB}"/>
              </a:ext>
            </a:extLst>
          </p:cNvPr>
          <p:cNvPicPr>
            <a:picLocks noChangeAspect="1"/>
          </p:cNvPicPr>
          <p:nvPr/>
        </p:nvPicPr>
        <p:blipFill>
          <a:blip r:embed="rId2" cstate="screen">
            <a:alphaModFix amt="18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2C02843-7F46-C391-8007-6244628AE82E}"/>
              </a:ext>
            </a:extLst>
          </p:cNvPr>
          <p:cNvSpPr txBox="1"/>
          <p:nvPr/>
        </p:nvSpPr>
        <p:spPr>
          <a:xfrm>
            <a:off x="546341" y="2200485"/>
            <a:ext cx="5397259" cy="3631763"/>
          </a:xfrm>
          <a:prstGeom prst="rect">
            <a:avLst/>
          </a:prstGeom>
          <a:noFill/>
        </p:spPr>
        <p:txBody>
          <a:bodyPr wrap="square" numCol="1">
            <a:spAutoFit/>
          </a:bodyPr>
          <a:lstStyle/>
          <a:p>
            <a:pPr algn="l"/>
            <a:r>
              <a:rPr lang="en-US" b="1" i="0" dirty="0">
                <a:effectLst/>
              </a:rPr>
              <a:t>Data Breaches:</a:t>
            </a:r>
            <a:br>
              <a:rPr lang="en-US" sz="1600" b="0" i="0" dirty="0">
                <a:effectLst/>
              </a:rPr>
            </a:br>
            <a:br>
              <a:rPr lang="en-US" sz="1600" b="0" i="0" dirty="0">
                <a:effectLst/>
              </a:rPr>
            </a:br>
            <a:endParaRPr lang="en-US" sz="1600" b="0" i="0" dirty="0">
              <a:effectLst/>
            </a:endParaRPr>
          </a:p>
          <a:p>
            <a:pPr algn="l"/>
            <a:endParaRPr lang="en-US" sz="1600" dirty="0"/>
          </a:p>
          <a:p>
            <a:pPr algn="l"/>
            <a:endParaRPr lang="en-US" sz="1600" b="0" i="0" dirty="0">
              <a:effectLst/>
            </a:endParaRPr>
          </a:p>
          <a:p>
            <a:pPr algn="l"/>
            <a:endParaRPr lang="en-US" sz="1600" dirty="0"/>
          </a:p>
          <a:p>
            <a:pPr algn="l"/>
            <a:endParaRPr lang="en-US" sz="1600" b="0" i="0" dirty="0">
              <a:effectLst/>
            </a:endParaRPr>
          </a:p>
          <a:p>
            <a:pPr algn="l"/>
            <a:r>
              <a:rPr lang="en-US" b="1" i="0" dirty="0">
                <a:effectLst/>
              </a:rPr>
              <a:t>Operational Downtime:</a:t>
            </a:r>
            <a:br>
              <a:rPr lang="en-US" sz="1600" b="0" i="0" dirty="0">
                <a:effectLst/>
              </a:rPr>
            </a:br>
            <a:br>
              <a:rPr lang="en-US" sz="1600" b="0" i="0" dirty="0">
                <a:effectLst/>
              </a:rPr>
            </a:br>
            <a:endParaRPr lang="en-US" sz="1600" b="0" i="0" dirty="0">
              <a:effectLst/>
            </a:endParaRPr>
          </a:p>
          <a:p>
            <a:pPr algn="l"/>
            <a:endParaRPr lang="en-US" sz="1600" dirty="0"/>
          </a:p>
          <a:p>
            <a:pPr algn="l"/>
            <a:endParaRPr lang="en-US" sz="1600" b="0" i="0" dirty="0">
              <a:effectLst/>
            </a:endParaRPr>
          </a:p>
          <a:p>
            <a:pPr algn="l"/>
            <a:endParaRPr lang="en-US" sz="1600" b="0" i="0" dirty="0">
              <a:effectLst/>
            </a:endParaRPr>
          </a:p>
          <a:p>
            <a:pPr algn="l"/>
            <a:r>
              <a:rPr lang="en-US" b="1" i="0" dirty="0">
                <a:effectLst/>
              </a:rPr>
              <a:t>Lost R&amp;D:</a:t>
            </a:r>
            <a:endParaRPr lang="en-US" sz="1600" b="1" i="0" dirty="0">
              <a:solidFill>
                <a:schemeClr val="accent1"/>
              </a:solidFill>
              <a:effectLst/>
            </a:endParaRPr>
          </a:p>
        </p:txBody>
      </p:sp>
      <p:sp>
        <p:nvSpPr>
          <p:cNvPr id="8" name="TextBox 7">
            <a:extLst>
              <a:ext uri="{FF2B5EF4-FFF2-40B4-BE49-F238E27FC236}">
                <a16:creationId xmlns:a16="http://schemas.microsoft.com/office/drawing/2014/main" id="{53A896B5-8397-49D4-E233-E7131B5131C7}"/>
              </a:ext>
            </a:extLst>
          </p:cNvPr>
          <p:cNvSpPr txBox="1"/>
          <p:nvPr/>
        </p:nvSpPr>
        <p:spPr>
          <a:xfrm>
            <a:off x="6096000" y="2200485"/>
            <a:ext cx="5549659" cy="2369880"/>
          </a:xfrm>
          <a:prstGeom prst="rect">
            <a:avLst/>
          </a:prstGeom>
          <a:noFill/>
        </p:spPr>
        <p:txBody>
          <a:bodyPr wrap="square">
            <a:spAutoFit/>
          </a:bodyPr>
          <a:lstStyle/>
          <a:p>
            <a:pPr algn="l"/>
            <a:r>
              <a:rPr lang="en-US" b="1" i="0" dirty="0">
                <a:effectLst/>
              </a:rPr>
              <a:t>Regulatory Fines:</a:t>
            </a:r>
            <a:br>
              <a:rPr lang="en-US" sz="1600" b="0" i="0" dirty="0">
                <a:effectLst/>
              </a:rPr>
            </a:br>
            <a:endParaRPr lang="en-US" sz="1600" b="0" i="0" dirty="0">
              <a:effectLst/>
            </a:endParaRPr>
          </a:p>
          <a:p>
            <a:pPr algn="l"/>
            <a:endParaRPr lang="en-US" sz="1600" dirty="0"/>
          </a:p>
          <a:p>
            <a:pPr algn="l"/>
            <a:endParaRPr lang="en-US" sz="1600" b="0" i="0" dirty="0">
              <a:effectLst/>
            </a:endParaRPr>
          </a:p>
          <a:p>
            <a:pPr algn="l"/>
            <a:endParaRPr lang="en-US" sz="1600" dirty="0"/>
          </a:p>
          <a:p>
            <a:pPr algn="l"/>
            <a:endParaRPr lang="en-US" sz="1600" b="0" i="0" dirty="0">
              <a:effectLst/>
            </a:endParaRPr>
          </a:p>
          <a:p>
            <a:pPr algn="l"/>
            <a:endParaRPr lang="en-US" sz="1600" b="0" i="0" dirty="0">
              <a:effectLst/>
            </a:endParaRPr>
          </a:p>
          <a:p>
            <a:pPr algn="l"/>
            <a:r>
              <a:rPr lang="en-US" b="1" i="0" dirty="0">
                <a:effectLst/>
              </a:rPr>
              <a:t>Total Estimated Preventative Costs:</a:t>
            </a:r>
            <a:br>
              <a:rPr lang="en-US" sz="1600" b="0" i="0" dirty="0">
                <a:effectLst/>
              </a:rPr>
            </a:br>
            <a:endParaRPr lang="en-US" sz="1600" b="1" i="0" dirty="0">
              <a:solidFill>
                <a:schemeClr val="accent1"/>
              </a:solidFill>
              <a:effectLst/>
            </a:endParaRPr>
          </a:p>
        </p:txBody>
      </p:sp>
      <p:sp>
        <p:nvSpPr>
          <p:cNvPr id="10" name="TextBox 9">
            <a:extLst>
              <a:ext uri="{FF2B5EF4-FFF2-40B4-BE49-F238E27FC236}">
                <a16:creationId xmlns:a16="http://schemas.microsoft.com/office/drawing/2014/main" id="{2D4CC8EC-4ACA-339F-8FBE-5766780DB131}"/>
              </a:ext>
            </a:extLst>
          </p:cNvPr>
          <p:cNvSpPr txBox="1"/>
          <p:nvPr/>
        </p:nvSpPr>
        <p:spPr>
          <a:xfrm>
            <a:off x="546341" y="349366"/>
            <a:ext cx="11383722" cy="615553"/>
          </a:xfrm>
          <a:prstGeom prst="rect">
            <a:avLst/>
          </a:prstGeom>
          <a:noFill/>
        </p:spPr>
        <p:txBody>
          <a:bodyPr wrap="square">
            <a:spAutoFit/>
          </a:bodyPr>
          <a:lstStyle/>
          <a:p>
            <a:pPr algn="l"/>
            <a:r>
              <a:rPr lang="en-US" sz="3400" b="1" i="0" dirty="0">
                <a:effectLst/>
                <a:latin typeface="Helvetica Neue" panose="02000503000000020004" pitchFamily="2" charset="0"/>
                <a:ea typeface="Helvetica Neue" panose="02000503000000020004" pitchFamily="2" charset="0"/>
                <a:cs typeface="Helvetica Neue" panose="02000503000000020004" pitchFamily="2" charset="0"/>
              </a:rPr>
              <a:t>Healthcare</a:t>
            </a:r>
            <a:r>
              <a:rPr lang="en-US" sz="3400" b="1" dirty="0">
                <a:latin typeface="Helvetica Neue" panose="02000503000000020004" pitchFamily="2" charset="0"/>
                <a:ea typeface="Helvetica Neue" panose="02000503000000020004" pitchFamily="2" charset="0"/>
                <a:cs typeface="Helvetica Neue" panose="02000503000000020004" pitchFamily="2" charset="0"/>
              </a:rPr>
              <a:t> </a:t>
            </a:r>
            <a:r>
              <a:rPr lang="en-US" sz="3400" b="1" i="0" dirty="0">
                <a:effectLst/>
                <a:latin typeface="Helvetica Neue" panose="02000503000000020004" pitchFamily="2" charset="0"/>
                <a:ea typeface="Helvetica Neue" panose="02000503000000020004" pitchFamily="2" charset="0"/>
                <a:cs typeface="Helvetica Neue" panose="02000503000000020004" pitchFamily="2" charset="0"/>
              </a:rPr>
              <a:t>Estimated Costs of Industry-Wide Impact:</a:t>
            </a:r>
          </a:p>
        </p:txBody>
      </p:sp>
      <p:sp>
        <p:nvSpPr>
          <p:cNvPr id="14" name="TextBox 13">
            <a:extLst>
              <a:ext uri="{FF2B5EF4-FFF2-40B4-BE49-F238E27FC236}">
                <a16:creationId xmlns:a16="http://schemas.microsoft.com/office/drawing/2014/main" id="{C37E80A1-FD77-DC6B-D55E-A1F659443EB9}"/>
              </a:ext>
            </a:extLst>
          </p:cNvPr>
          <p:cNvSpPr txBox="1"/>
          <p:nvPr/>
        </p:nvSpPr>
        <p:spPr>
          <a:xfrm>
            <a:off x="546341" y="1075123"/>
            <a:ext cx="11099318" cy="923330"/>
          </a:xfrm>
          <a:prstGeom prst="rect">
            <a:avLst/>
          </a:prstGeom>
          <a:noFill/>
        </p:spPr>
        <p:txBody>
          <a:bodyPr wrap="square">
            <a:spAutoFit/>
          </a:bodyPr>
          <a:lstStyle/>
          <a:p>
            <a:pPr algn="l"/>
            <a:r>
              <a:rPr lang="en-US" sz="1800" b="1" i="0" dirty="0">
                <a:effectLst/>
              </a:rPr>
              <a:t>Cost-Benefit Analysis</a:t>
            </a:r>
          </a:p>
          <a:p>
            <a:pPr algn="l"/>
            <a:r>
              <a:rPr lang="en-US" sz="1800" b="1" i="0" dirty="0">
                <a:effectLst/>
              </a:rPr>
              <a:t>Total Impact of Q Day Attack</a:t>
            </a:r>
            <a:r>
              <a:rPr lang="en-US" sz="1800" b="0" i="0" dirty="0">
                <a:effectLst/>
              </a:rPr>
              <a:t>: $300 billion initially, with recurring damage over time.</a:t>
            </a:r>
          </a:p>
          <a:p>
            <a:pPr algn="l"/>
            <a:r>
              <a:rPr lang="en-US" sz="1800" b="1" i="0" dirty="0">
                <a:effectLst/>
              </a:rPr>
              <a:t>Preventative Costs</a:t>
            </a:r>
            <a:r>
              <a:rPr lang="en-US" sz="1800" b="0" i="0" dirty="0">
                <a:effectLst/>
              </a:rPr>
              <a:t>: $560 billion upfront with reduced annual costs.</a:t>
            </a:r>
          </a:p>
        </p:txBody>
      </p:sp>
      <p:sp>
        <p:nvSpPr>
          <p:cNvPr id="17" name="TextBox 16">
            <a:extLst>
              <a:ext uri="{FF2B5EF4-FFF2-40B4-BE49-F238E27FC236}">
                <a16:creationId xmlns:a16="http://schemas.microsoft.com/office/drawing/2014/main" id="{AA1912A2-79E5-8C69-7B5C-43403BF1D441}"/>
              </a:ext>
            </a:extLst>
          </p:cNvPr>
          <p:cNvSpPr txBox="1"/>
          <p:nvPr/>
        </p:nvSpPr>
        <p:spPr>
          <a:xfrm>
            <a:off x="714296" y="2524162"/>
            <a:ext cx="5229304" cy="1323439"/>
          </a:xfrm>
          <a:prstGeom prst="rect">
            <a:avLst/>
          </a:prstGeom>
          <a:noFill/>
        </p:spPr>
        <p:txBody>
          <a:bodyPr wrap="square">
            <a:spAutoFit/>
          </a:bodyPr>
          <a:lstStyle/>
          <a:p>
            <a:r>
              <a:rPr lang="en-US" sz="1600" b="0" i="0" dirty="0">
                <a:effectLst/>
              </a:rPr>
              <a:t>Average cost per record: </a:t>
            </a:r>
            <a:r>
              <a:rPr lang="en-US" sz="1600" i="0" dirty="0">
                <a:effectLst/>
              </a:rPr>
              <a:t>$10 per record </a:t>
            </a:r>
            <a:r>
              <a:rPr lang="en-US" sz="1600" b="0" i="0" dirty="0">
                <a:effectLst/>
              </a:rPr>
              <a:t>(current) → Potential increase post-Q Day: $100 per record.</a:t>
            </a:r>
            <a:br>
              <a:rPr lang="en-US" sz="1600" b="0" i="0" dirty="0">
                <a:effectLst/>
              </a:rPr>
            </a:br>
            <a:r>
              <a:rPr lang="en-US" sz="1600" b="0" i="0" dirty="0">
                <a:effectLst/>
              </a:rPr>
              <a:t>Total affected records: ~500 million records (estimated globally).</a:t>
            </a:r>
            <a:br>
              <a:rPr lang="en-US" sz="1600" b="0" i="0" dirty="0">
                <a:effectLst/>
              </a:rPr>
            </a:br>
            <a:r>
              <a:rPr lang="en-US" sz="1600" b="1" i="0" dirty="0">
                <a:solidFill>
                  <a:schemeClr val="accent1"/>
                </a:solidFill>
                <a:effectLst/>
              </a:rPr>
              <a:t>Estimated cost: $50 billion.</a:t>
            </a:r>
            <a:endParaRPr lang="en-US" sz="1600" dirty="0"/>
          </a:p>
        </p:txBody>
      </p:sp>
      <p:sp>
        <p:nvSpPr>
          <p:cNvPr id="19" name="TextBox 18">
            <a:extLst>
              <a:ext uri="{FF2B5EF4-FFF2-40B4-BE49-F238E27FC236}">
                <a16:creationId xmlns:a16="http://schemas.microsoft.com/office/drawing/2014/main" id="{8723E659-A9DE-2D9E-4EF6-E393873D3F5C}"/>
              </a:ext>
            </a:extLst>
          </p:cNvPr>
          <p:cNvSpPr txBox="1"/>
          <p:nvPr/>
        </p:nvSpPr>
        <p:spPr>
          <a:xfrm>
            <a:off x="714296" y="4251665"/>
            <a:ext cx="5043567" cy="1077218"/>
          </a:xfrm>
          <a:prstGeom prst="rect">
            <a:avLst/>
          </a:prstGeom>
          <a:noFill/>
        </p:spPr>
        <p:txBody>
          <a:bodyPr wrap="square">
            <a:spAutoFit/>
          </a:bodyPr>
          <a:lstStyle/>
          <a:p>
            <a:r>
              <a:rPr lang="en-US" sz="1600" b="0" i="0" dirty="0">
                <a:effectLst/>
              </a:rPr>
              <a:t>Cost of downtime per hospital: $1 million per day.</a:t>
            </a:r>
            <a:br>
              <a:rPr lang="en-US" sz="1600" b="0" i="0" dirty="0">
                <a:effectLst/>
              </a:rPr>
            </a:br>
            <a:r>
              <a:rPr lang="en-US" sz="1600" b="0" i="0" dirty="0">
                <a:effectLst/>
              </a:rPr>
              <a:t>Total hospitals affected: 50,000 globally (assumed average).</a:t>
            </a:r>
            <a:br>
              <a:rPr lang="en-US" sz="1600" b="0" i="0" dirty="0">
                <a:effectLst/>
              </a:rPr>
            </a:br>
            <a:r>
              <a:rPr lang="en-US" sz="1600" b="1" i="0" dirty="0">
                <a:solidFill>
                  <a:schemeClr val="accent1"/>
                </a:solidFill>
                <a:effectLst/>
              </a:rPr>
              <a:t>Estimated cost: $50 billion.</a:t>
            </a:r>
            <a:endParaRPr lang="en-US" sz="1600" dirty="0"/>
          </a:p>
        </p:txBody>
      </p:sp>
      <p:sp>
        <p:nvSpPr>
          <p:cNvPr id="21" name="TextBox 20">
            <a:extLst>
              <a:ext uri="{FF2B5EF4-FFF2-40B4-BE49-F238E27FC236}">
                <a16:creationId xmlns:a16="http://schemas.microsoft.com/office/drawing/2014/main" id="{0C996142-106D-ECDA-31D3-90FCE0BB1707}"/>
              </a:ext>
            </a:extLst>
          </p:cNvPr>
          <p:cNvSpPr txBox="1"/>
          <p:nvPr/>
        </p:nvSpPr>
        <p:spPr>
          <a:xfrm>
            <a:off x="714296" y="5728992"/>
            <a:ext cx="5229304" cy="1077218"/>
          </a:xfrm>
          <a:prstGeom prst="rect">
            <a:avLst/>
          </a:prstGeom>
          <a:noFill/>
        </p:spPr>
        <p:txBody>
          <a:bodyPr wrap="square">
            <a:spAutoFit/>
          </a:bodyPr>
          <a:lstStyle/>
          <a:p>
            <a:r>
              <a:rPr lang="en-US" sz="1600" b="0" i="0" dirty="0">
                <a:effectLst/>
              </a:rPr>
              <a:t>Average loss per major pharmaceutical company: $500 million.</a:t>
            </a:r>
            <a:br>
              <a:rPr lang="en-US" sz="1600" b="0" i="0" dirty="0">
                <a:effectLst/>
              </a:rPr>
            </a:br>
            <a:r>
              <a:rPr lang="en-US" sz="1600" b="0" i="0" dirty="0">
                <a:effectLst/>
              </a:rPr>
              <a:t>Number of companies: ~200.</a:t>
            </a:r>
            <a:br>
              <a:rPr lang="en-US" sz="1600" b="0" i="0" dirty="0">
                <a:effectLst/>
              </a:rPr>
            </a:br>
            <a:r>
              <a:rPr lang="en-US" sz="1600" b="1" i="0" dirty="0">
                <a:solidFill>
                  <a:schemeClr val="accent1"/>
                </a:solidFill>
                <a:effectLst/>
              </a:rPr>
              <a:t>Estimated cost: $100 billion.</a:t>
            </a:r>
            <a:endParaRPr lang="en-US" sz="1600" dirty="0"/>
          </a:p>
        </p:txBody>
      </p:sp>
      <p:sp>
        <p:nvSpPr>
          <p:cNvPr id="23" name="TextBox 22">
            <a:extLst>
              <a:ext uri="{FF2B5EF4-FFF2-40B4-BE49-F238E27FC236}">
                <a16:creationId xmlns:a16="http://schemas.microsoft.com/office/drawing/2014/main" id="{4B6AE744-D9D2-010A-09FD-F13CCC4DCF05}"/>
              </a:ext>
            </a:extLst>
          </p:cNvPr>
          <p:cNvSpPr txBox="1"/>
          <p:nvPr/>
        </p:nvSpPr>
        <p:spPr>
          <a:xfrm>
            <a:off x="6357265" y="2524162"/>
            <a:ext cx="5440794" cy="1323439"/>
          </a:xfrm>
          <a:prstGeom prst="rect">
            <a:avLst/>
          </a:prstGeom>
          <a:noFill/>
        </p:spPr>
        <p:txBody>
          <a:bodyPr wrap="square">
            <a:spAutoFit/>
          </a:bodyPr>
          <a:lstStyle/>
          <a:p>
            <a:pPr algn="l"/>
            <a:r>
              <a:rPr lang="en-US" sz="1600" b="0" i="0" dirty="0">
                <a:effectLst/>
              </a:rPr>
              <a:t>Average fines per organization: $10 million.</a:t>
            </a:r>
            <a:br>
              <a:rPr lang="en-US" sz="1600" b="0" i="0" dirty="0">
                <a:effectLst/>
              </a:rPr>
            </a:br>
            <a:r>
              <a:rPr lang="en-US" sz="1600" b="0" i="0" dirty="0">
                <a:effectLst/>
              </a:rPr>
              <a:t>Estimated affected organizations: 10,000.</a:t>
            </a:r>
            <a:br>
              <a:rPr lang="en-US" sz="1600" b="0" i="0" dirty="0">
                <a:effectLst/>
              </a:rPr>
            </a:br>
            <a:r>
              <a:rPr lang="en-US" sz="1600" b="0" i="0" dirty="0">
                <a:effectLst/>
              </a:rPr>
              <a:t>Estimated cost: $100 billion.</a:t>
            </a:r>
            <a:br>
              <a:rPr lang="en-US" sz="1600" b="0" i="0" dirty="0">
                <a:effectLst/>
              </a:rPr>
            </a:br>
            <a:r>
              <a:rPr lang="en-US" sz="1600" b="1" i="0" dirty="0">
                <a:solidFill>
                  <a:schemeClr val="accent1"/>
                </a:solidFill>
                <a:effectLst/>
              </a:rPr>
              <a:t>Total Estimated Industry-Wide Impact: $300 billion globally.</a:t>
            </a:r>
          </a:p>
        </p:txBody>
      </p:sp>
      <p:sp>
        <p:nvSpPr>
          <p:cNvPr id="25" name="TextBox 24">
            <a:extLst>
              <a:ext uri="{FF2B5EF4-FFF2-40B4-BE49-F238E27FC236}">
                <a16:creationId xmlns:a16="http://schemas.microsoft.com/office/drawing/2014/main" id="{28FCAB76-05AF-7818-AB84-D6BA5167EB0C}"/>
              </a:ext>
            </a:extLst>
          </p:cNvPr>
          <p:cNvSpPr txBox="1"/>
          <p:nvPr/>
        </p:nvSpPr>
        <p:spPr>
          <a:xfrm>
            <a:off x="6357265" y="4251665"/>
            <a:ext cx="5572798" cy="2554545"/>
          </a:xfrm>
          <a:prstGeom prst="rect">
            <a:avLst/>
          </a:prstGeom>
          <a:noFill/>
        </p:spPr>
        <p:txBody>
          <a:bodyPr wrap="square">
            <a:spAutoFit/>
          </a:bodyPr>
          <a:lstStyle/>
          <a:p>
            <a:r>
              <a:rPr lang="en-US" sz="1600" b="0" i="0" dirty="0">
                <a:effectLst/>
              </a:rPr>
              <a:t>CSfC Solution Implementation (Healthcare Facilities): $1 million x 50,000 hospitals = $50 billion.</a:t>
            </a:r>
            <a:br>
              <a:rPr lang="en-US" sz="1600" b="0" i="0" dirty="0">
                <a:effectLst/>
              </a:rPr>
            </a:br>
            <a:r>
              <a:rPr lang="en-US" sz="1600" b="0" i="0" dirty="0">
                <a:effectLst/>
              </a:rPr>
              <a:t>CSfC Solution Implementation (Pharma &amp; Labs): $1 million x 10,000 labs = $10 billion.</a:t>
            </a:r>
            <a:br>
              <a:rPr lang="en-US" sz="1600" b="0" i="0" dirty="0">
                <a:effectLst/>
              </a:rPr>
            </a:br>
            <a:r>
              <a:rPr lang="en-US" sz="1600" b="0" i="0" dirty="0">
                <a:effectLst/>
              </a:rPr>
              <a:t>Medical Device Retrofitting: $500,000 x 1 million devices = $500 billion.</a:t>
            </a:r>
            <a:br>
              <a:rPr lang="en-US" sz="1600" b="0" i="0" dirty="0">
                <a:effectLst/>
              </a:rPr>
            </a:br>
            <a:r>
              <a:rPr lang="en-US" sz="1600" b="0" i="0" dirty="0">
                <a:effectLst/>
              </a:rPr>
              <a:t>Operational Training &amp; Maintenance: $0.1 million x 60,000 = $6 billion annually.</a:t>
            </a:r>
            <a:br>
              <a:rPr lang="en-US" sz="1600" b="0" i="0" dirty="0">
                <a:effectLst/>
              </a:rPr>
            </a:br>
            <a:r>
              <a:rPr lang="en-US" sz="1600" b="1" i="0" dirty="0">
                <a:solidFill>
                  <a:schemeClr val="accent1"/>
                </a:solidFill>
                <a:effectLst/>
              </a:rPr>
              <a:t>Total Upfront Cost: $560 billion.</a:t>
            </a:r>
            <a:br>
              <a:rPr lang="en-US" sz="1600" b="1" i="0" dirty="0">
                <a:solidFill>
                  <a:schemeClr val="accent1"/>
                </a:solidFill>
                <a:effectLst/>
              </a:rPr>
            </a:br>
            <a:r>
              <a:rPr lang="en-US" sz="1600" b="1" i="0" dirty="0">
                <a:solidFill>
                  <a:schemeClr val="accent1"/>
                </a:solidFill>
                <a:effectLst/>
              </a:rPr>
              <a:t>Annual Maintenance Cost: $6 billion.</a:t>
            </a:r>
            <a:endParaRPr lang="en-US" sz="1600" dirty="0"/>
          </a:p>
        </p:txBody>
      </p:sp>
    </p:spTree>
    <p:extLst>
      <p:ext uri="{BB962C8B-B14F-4D97-AF65-F5344CB8AC3E}">
        <p14:creationId xmlns:p14="http://schemas.microsoft.com/office/powerpoint/2010/main" val="3222995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64ADC73-831A-CF1E-53FD-070336E0277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5368"/>
            <a:ext cx="12192000" cy="6813397"/>
          </a:xfrm>
          <a:prstGeom prst="rect">
            <a:avLst/>
          </a:prstGeom>
        </p:spPr>
      </p:pic>
      <p:sp>
        <p:nvSpPr>
          <p:cNvPr id="5" name="Content Placeholder 2"/>
          <p:cNvSpPr>
            <a:spLocks noGrp="1"/>
          </p:cNvSpPr>
          <p:nvPr/>
        </p:nvSpPr>
        <p:spPr>
          <a:xfrm>
            <a:off x="827553" y="1229631"/>
            <a:ext cx="10897148" cy="51054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5000"/>
              </a:lnSpc>
              <a:spcBef>
                <a:spcPts val="900"/>
              </a:spcBef>
              <a:spcAft>
                <a:spcPts val="300"/>
              </a:spcAft>
              <a:buNone/>
            </a:pPr>
            <a:r>
              <a:rPr lang="en-US" sz="2400" b="1" kern="0" dirty="0">
                <a:latin typeface="Arial" panose="020B0604020202020204" pitchFamily="34" charset="0"/>
                <a:cs typeface="Arial" panose="020B0604020202020204" pitchFamily="34" charset="0"/>
              </a:rPr>
              <a:t>Five Defense in Depth Frameworks</a:t>
            </a:r>
          </a:p>
          <a:p>
            <a:pPr>
              <a:spcBef>
                <a:spcPts val="0"/>
              </a:spcBef>
              <a:buClr>
                <a:srgbClr val="00000A"/>
              </a:buClr>
              <a:buSzPts val="1000"/>
              <a:buFont typeface="Wingdings 2" panose="05020102010507070707" pitchFamily="18" charset="2"/>
              <a:buChar char=""/>
            </a:pPr>
            <a:r>
              <a:rPr lang="en-US" sz="1600" b="1" dirty="0">
                <a:ea typeface="Verdana" panose="020B0604030504040204" pitchFamily="34" charset="0"/>
                <a:cs typeface="Verdana" panose="020B0604030504040204" pitchFamily="34" charset="0"/>
              </a:rPr>
              <a:t>Uniform Protection</a:t>
            </a:r>
            <a:r>
              <a:rPr lang="en-US" sz="1600" dirty="0">
                <a:ea typeface="Verdana" panose="020B0604030504040204" pitchFamily="34" charset="0"/>
                <a:cs typeface="Verdana" panose="020B0604030504040204" pitchFamily="34" charset="0"/>
              </a:rPr>
              <a:t> – assured by processes conducted by NSA, NIAP, and Industry</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Protected Enclaves</a:t>
            </a:r>
            <a:r>
              <a:rPr lang="en-US" sz="1600" dirty="0">
                <a:ea typeface="Calibri" panose="020F0502020204030204" pitchFamily="34" charset="0"/>
                <a:cs typeface="Wingdings 2" panose="05020102010507070707" pitchFamily="18" charset="2"/>
              </a:rPr>
              <a:t> – Gray NWs are continuously monitored and all devices utilize certs</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Information Centric </a:t>
            </a:r>
            <a:r>
              <a:rPr lang="en-US" sz="1600" dirty="0">
                <a:ea typeface="Calibri" panose="020F0502020204030204" pitchFamily="34" charset="0"/>
                <a:cs typeface="Wingdings 2" panose="05020102010507070707" pitchFamily="18" charset="2"/>
              </a:rPr>
              <a:t>– secure transport of multiple NWs at different classification levels</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Threat Vector Analysis</a:t>
            </a:r>
            <a:r>
              <a:rPr lang="en-US" sz="1600" dirty="0">
                <a:ea typeface="Calibri" panose="020F0502020204030204" pitchFamily="34" charset="0"/>
                <a:cs typeface="Wingdings 2" panose="05020102010507070707" pitchFamily="18" charset="2"/>
              </a:rPr>
              <a:t> –security policies and procedures can be tailored</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Role Based Access Control </a:t>
            </a:r>
            <a:r>
              <a:rPr lang="en-US" sz="1600" dirty="0">
                <a:ea typeface="Calibri" panose="020F0502020204030204" pitchFamily="34" charset="0"/>
                <a:cs typeface="Wingdings 2" panose="05020102010507070707" pitchFamily="18" charset="2"/>
              </a:rPr>
              <a:t>– Strict separation of duties and auditing</a:t>
            </a:r>
          </a:p>
          <a:p>
            <a:pPr marL="0" indent="0">
              <a:spcBef>
                <a:spcPts val="0"/>
              </a:spcBef>
              <a:buClr>
                <a:srgbClr val="00000A"/>
              </a:buClr>
              <a:buSzPts val="1000"/>
              <a:buNone/>
            </a:pPr>
            <a:endParaRPr lang="en-US" sz="1600" dirty="0">
              <a:ea typeface="Calibri" panose="020F0502020204030204" pitchFamily="34" charset="0"/>
              <a:cs typeface="Wingdings 2" panose="05020102010507070707" pitchFamily="18" charset="2"/>
            </a:endParaRPr>
          </a:p>
          <a:p>
            <a:pPr marL="0" indent="0">
              <a:lnSpc>
                <a:spcPct val="115000"/>
              </a:lnSpc>
              <a:spcBef>
                <a:spcPts val="900"/>
              </a:spcBef>
              <a:spcAft>
                <a:spcPts val="300"/>
              </a:spcAft>
              <a:buNone/>
            </a:pPr>
            <a:r>
              <a:rPr lang="en-US" sz="2400" b="1" kern="0" dirty="0">
                <a:latin typeface="Arial" panose="020B0604020202020204" pitchFamily="34" charset="0"/>
                <a:cs typeface="Arial" panose="020B0604020202020204" pitchFamily="34" charset="0"/>
              </a:rPr>
              <a:t>Nine Security Principles</a:t>
            </a:r>
          </a:p>
          <a:p>
            <a:pPr>
              <a:spcBef>
                <a:spcPts val="0"/>
              </a:spcBef>
              <a:buClr>
                <a:srgbClr val="00000A"/>
              </a:buClr>
              <a:buSzPts val="1000"/>
              <a:buFont typeface="Wingdings 2" panose="05020102010507070707" pitchFamily="18" charset="2"/>
              <a:buChar char=""/>
            </a:pPr>
            <a:r>
              <a:rPr lang="en-US" sz="1600" b="1" dirty="0">
                <a:ea typeface="Verdana" panose="020B0604030504040204" pitchFamily="34" charset="0"/>
                <a:cs typeface="Verdana" panose="020B0604030504040204" pitchFamily="34" charset="0"/>
              </a:rPr>
              <a:t>Confidentiality</a:t>
            </a:r>
            <a:r>
              <a:rPr lang="en-US" sz="1600" dirty="0">
                <a:ea typeface="Verdana" panose="020B0604030504040204" pitchFamily="34" charset="0"/>
                <a:cs typeface="Verdana" panose="020B0604030504040204" pitchFamily="34" charset="0"/>
              </a:rPr>
              <a:t>–  the protection against the risk of unauthorized disclosure</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Integrity</a:t>
            </a:r>
            <a:r>
              <a:rPr lang="en-US" sz="1600" dirty="0">
                <a:ea typeface="Calibri" panose="020F0502020204030204" pitchFamily="34" charset="0"/>
                <a:cs typeface="Wingdings 2" panose="05020102010507070707" pitchFamily="18" charset="2"/>
              </a:rPr>
              <a:t>– the protection against unauthorized modification</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Availability</a:t>
            </a:r>
            <a:r>
              <a:rPr lang="en-US" sz="1600" dirty="0">
                <a:ea typeface="Calibri" panose="020F0502020204030204" pitchFamily="34" charset="0"/>
                <a:cs typeface="Wingdings 2" panose="05020102010507070707" pitchFamily="18" charset="2"/>
              </a:rPr>
              <a:t>– the protection against the risk of denial of service</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Authenticity</a:t>
            </a:r>
            <a:r>
              <a:rPr lang="en-US" sz="1600" dirty="0">
                <a:ea typeface="Calibri" panose="020F0502020204030204" pitchFamily="34" charset="0"/>
                <a:cs typeface="Wingdings 2" panose="05020102010507070707" pitchFamily="18" charset="2"/>
              </a:rPr>
              <a:t> – the protection against the risk of not conforming to reality</a:t>
            </a:r>
            <a:endParaRPr lang="en-US" sz="1600" b="1" dirty="0">
              <a:ea typeface="Calibri" panose="020F0502020204030204" pitchFamily="34" charset="0"/>
              <a:cs typeface="Wingdings 2" panose="05020102010507070707" pitchFamily="18" charset="2"/>
            </a:endParaRP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Non-Repudiation</a:t>
            </a:r>
            <a:r>
              <a:rPr lang="en-US" sz="1600" dirty="0">
                <a:ea typeface="Calibri" panose="020F0502020204030204" pitchFamily="34" charset="0"/>
                <a:cs typeface="Wingdings 2" panose="05020102010507070707" pitchFamily="18" charset="2"/>
              </a:rPr>
              <a:t>– the protection against the risk of deniability</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Authorized Use</a:t>
            </a:r>
            <a:r>
              <a:rPr lang="en-US" sz="1600" dirty="0">
                <a:ea typeface="Calibri" panose="020F0502020204030204" pitchFamily="34" charset="0"/>
                <a:cs typeface="Wingdings 2" panose="05020102010507070707" pitchFamily="18" charset="2"/>
              </a:rPr>
              <a:t>– the protection against the risk of unauthorized use of cost incurring services</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Possession</a:t>
            </a:r>
            <a:r>
              <a:rPr lang="en-US" sz="1600" dirty="0">
                <a:ea typeface="Calibri" panose="020F0502020204030204" pitchFamily="34" charset="0"/>
                <a:cs typeface="Wingdings 2" panose="05020102010507070707" pitchFamily="18" charset="2"/>
              </a:rPr>
              <a:t>– the protection against the risk of loss of theft</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Utility</a:t>
            </a:r>
            <a:r>
              <a:rPr lang="en-US" sz="1600" dirty="0">
                <a:ea typeface="Calibri" panose="020F0502020204030204" pitchFamily="34" charset="0"/>
                <a:cs typeface="Wingdings 2" panose="05020102010507070707" pitchFamily="18" charset="2"/>
              </a:rPr>
              <a:t>– the protection against the loss of the ability to use for the intended purpose</a:t>
            </a:r>
          </a:p>
          <a:p>
            <a:pPr>
              <a:spcBef>
                <a:spcPts val="0"/>
              </a:spcBef>
              <a:buClr>
                <a:srgbClr val="00000A"/>
              </a:buClr>
              <a:buSzPts val="1000"/>
              <a:buFont typeface="Wingdings 2" panose="05020102010507070707" pitchFamily="18" charset="2"/>
              <a:buChar char=""/>
            </a:pPr>
            <a:r>
              <a:rPr lang="en-US" sz="1600" b="1" dirty="0">
                <a:ea typeface="Calibri" panose="020F0502020204030204" pitchFamily="34" charset="0"/>
                <a:cs typeface="Wingdings 2" panose="05020102010507070707" pitchFamily="18" charset="2"/>
              </a:rPr>
              <a:t>Privacy</a:t>
            </a:r>
            <a:r>
              <a:rPr lang="en-US" sz="1600" dirty="0">
                <a:ea typeface="Calibri" panose="020F0502020204030204" pitchFamily="34" charset="0"/>
                <a:cs typeface="Wingdings 2" panose="05020102010507070707" pitchFamily="18" charset="2"/>
              </a:rPr>
              <a:t>– the protection against the risk of disclosing personal information</a:t>
            </a:r>
          </a:p>
          <a:p>
            <a:pPr marL="0" indent="0">
              <a:spcBef>
                <a:spcPts val="0"/>
              </a:spcBef>
              <a:buClr>
                <a:srgbClr val="00000A"/>
              </a:buClr>
              <a:buSzPts val="1000"/>
              <a:buNone/>
            </a:pPr>
            <a:endParaRPr lang="en-US" sz="1200" dirty="0">
              <a:latin typeface="Verdana" panose="020B0604030504040204" pitchFamily="34" charset="0"/>
              <a:ea typeface="Calibri" panose="020F0502020204030204" pitchFamily="34" charset="0"/>
              <a:cs typeface="Wingdings 2" panose="05020102010507070707" pitchFamily="18" charset="2"/>
            </a:endParaRPr>
          </a:p>
        </p:txBody>
      </p:sp>
      <p:sp>
        <p:nvSpPr>
          <p:cNvPr id="3" name="Title 9">
            <a:extLst>
              <a:ext uri="{FF2B5EF4-FFF2-40B4-BE49-F238E27FC236}">
                <a16:creationId xmlns:a16="http://schemas.microsoft.com/office/drawing/2014/main" id="{782F27E7-BECF-A54E-31A5-45DBDCBA0846}"/>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Defense in Depth and More</a:t>
            </a:r>
          </a:p>
        </p:txBody>
      </p:sp>
      <p:sp>
        <p:nvSpPr>
          <p:cNvPr id="9" name="TextBox 8">
            <a:extLst>
              <a:ext uri="{FF2B5EF4-FFF2-40B4-BE49-F238E27FC236}">
                <a16:creationId xmlns:a16="http://schemas.microsoft.com/office/drawing/2014/main" id="{A407B7CE-D43B-206B-E446-F14F41783B37}"/>
              </a:ext>
            </a:extLst>
          </p:cNvPr>
          <p:cNvSpPr txBox="1"/>
          <p:nvPr/>
        </p:nvSpPr>
        <p:spPr>
          <a:xfrm>
            <a:off x="827553" y="6335031"/>
            <a:ext cx="6096000" cy="277576"/>
          </a:xfrm>
          <a:prstGeom prst="rect">
            <a:avLst/>
          </a:prstGeom>
          <a:noFill/>
        </p:spPr>
        <p:txBody>
          <a:bodyPr wrap="square">
            <a:spAutoFit/>
          </a:bodyPr>
          <a:lstStyle/>
          <a:p>
            <a:pPr>
              <a:lnSpc>
                <a:spcPts val="1350"/>
              </a:lnSpc>
            </a:pPr>
            <a:r>
              <a:rPr lang="en-US" sz="1600" u="sng" dirty="0">
                <a:effectLst/>
                <a:hlinkClick r:id="rId4">
                  <a:extLst>
                    <a:ext uri="{A12FA001-AC4F-418D-AE19-62706E023703}">
                      <ahyp:hlinkClr xmlns:ahyp="http://schemas.microsoft.com/office/drawing/2018/hyperlinkcolor" val="tx"/>
                    </a:ext>
                  </a:extLst>
                </a:hlinkClick>
              </a:rPr>
              <a:t>https://csiac.org/webinars/beyond-the-cia-triad/</a:t>
            </a:r>
            <a:endParaRPr lang="en-US" sz="1600" dirty="0">
              <a:effectLst/>
            </a:endParaRPr>
          </a:p>
        </p:txBody>
      </p:sp>
    </p:spTree>
    <p:custDataLst>
      <p:tags r:id="rId1"/>
    </p:custDataLst>
    <p:extLst>
      <p:ext uri="{BB962C8B-B14F-4D97-AF65-F5344CB8AC3E}">
        <p14:creationId xmlns:p14="http://schemas.microsoft.com/office/powerpoint/2010/main" val="320852700"/>
      </p:ext>
    </p:extLst>
  </p:cSld>
  <p:clrMapOvr>
    <a:masterClrMapping/>
  </p:clrMapOvr>
  <p:extLst>
    <p:ext uri="{E180D4A7-C9FB-4DFB-919C-405C955672EB}">
      <p14:showEvtLst xmlns:p14="http://schemas.microsoft.com/office/powerpoint/2010/main">
        <p14:playEvt time="0" objId="4"/>
        <p14:stopEvt time="55268"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020AA2E-4E36-99A2-DFC1-7BE7AF2034AE}"/>
            </a:ext>
          </a:extLst>
        </p:cNvPr>
        <p:cNvGrpSpPr/>
        <p:nvPr/>
      </p:nvGrpSpPr>
      <p:grpSpPr>
        <a:xfrm>
          <a:off x="0" y="0"/>
          <a:ext cx="0" cy="0"/>
          <a:chOff x="0" y="0"/>
          <a:chExt cx="0" cy="0"/>
        </a:xfrm>
      </p:grpSpPr>
      <p:pic>
        <p:nvPicPr>
          <p:cNvPr id="81" name="Picture 80">
            <a:extLst>
              <a:ext uri="{FF2B5EF4-FFF2-40B4-BE49-F238E27FC236}">
                <a16:creationId xmlns:a16="http://schemas.microsoft.com/office/drawing/2014/main" id="{96149FFD-F4FD-8FE1-3724-49BEC151EED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218073" cy="6858000"/>
          </a:xfrm>
          <a:prstGeom prst="rect">
            <a:avLst/>
          </a:prstGeom>
        </p:spPr>
      </p:pic>
      <p:sp>
        <p:nvSpPr>
          <p:cNvPr id="4" name="TextBox 3">
            <a:extLst>
              <a:ext uri="{FF2B5EF4-FFF2-40B4-BE49-F238E27FC236}">
                <a16:creationId xmlns:a16="http://schemas.microsoft.com/office/drawing/2014/main" id="{4C5EF25E-CB6F-B226-3F0D-3DDEB19AA0BB}"/>
              </a:ext>
            </a:extLst>
          </p:cNvPr>
          <p:cNvSpPr txBox="1"/>
          <p:nvPr/>
        </p:nvSpPr>
        <p:spPr>
          <a:xfrm>
            <a:off x="575282" y="6164243"/>
            <a:ext cx="6097464" cy="338554"/>
          </a:xfrm>
          <a:prstGeom prst="rect">
            <a:avLst/>
          </a:prstGeom>
          <a:noFill/>
        </p:spPr>
        <p:txBody>
          <a:bodyPr wrap="square">
            <a:spAutoFit/>
          </a:bodyPr>
          <a:lstStyle/>
          <a:p>
            <a:r>
              <a:rPr lang="en-US" sz="1600" u="sng" dirty="0"/>
              <a:t>https://jimwestauthor.com/beyond-the-cia-triad</a:t>
            </a:r>
          </a:p>
        </p:txBody>
      </p:sp>
      <p:sp>
        <p:nvSpPr>
          <p:cNvPr id="18" name="Rectangle 17">
            <a:extLst>
              <a:ext uri="{FF2B5EF4-FFF2-40B4-BE49-F238E27FC236}">
                <a16:creationId xmlns:a16="http://schemas.microsoft.com/office/drawing/2014/main" id="{D3235A42-BA31-DE75-3423-E4FB3EC6D95D}"/>
              </a:ext>
            </a:extLst>
          </p:cNvPr>
          <p:cNvSpPr/>
          <p:nvPr/>
        </p:nvSpPr>
        <p:spPr>
          <a:xfrm>
            <a:off x="946291" y="1332263"/>
            <a:ext cx="4387330" cy="4007251"/>
          </a:xfrm>
          <a:prstGeom prst="rect">
            <a:avLst/>
          </a:prstGeom>
        </p:spPr>
        <p:txBody>
          <a:bodyPr wrap="square">
            <a:spAutoFit/>
          </a:bodyPr>
          <a:lstStyle/>
          <a:p>
            <a:pPr marL="342900" indent="-342900" defTabSz="914400">
              <a:spcBef>
                <a:spcPct val="20000"/>
              </a:spcBef>
              <a:buFont typeface="Arial" pitchFamily="34" charset="0"/>
              <a:buChar char="•"/>
            </a:pPr>
            <a:r>
              <a:rPr lang="en-US" sz="2400" dirty="0">
                <a:solidFill>
                  <a:prstClr val="white"/>
                </a:solidFill>
              </a:rPr>
              <a:t>Confidentiality (C) </a:t>
            </a:r>
          </a:p>
          <a:p>
            <a:pPr marL="342900" indent="-342900" defTabSz="914400">
              <a:spcBef>
                <a:spcPct val="20000"/>
              </a:spcBef>
              <a:buFont typeface="Arial" pitchFamily="34" charset="0"/>
              <a:buChar char="•"/>
            </a:pPr>
            <a:r>
              <a:rPr lang="en-US" sz="2400" dirty="0">
                <a:solidFill>
                  <a:prstClr val="white"/>
                </a:solidFill>
              </a:rPr>
              <a:t>Integrity (I)</a:t>
            </a:r>
          </a:p>
          <a:p>
            <a:pPr marL="342900" indent="-342900" defTabSz="914400">
              <a:spcBef>
                <a:spcPct val="20000"/>
              </a:spcBef>
              <a:buFont typeface="Arial" pitchFamily="34" charset="0"/>
              <a:buChar char="•"/>
            </a:pPr>
            <a:r>
              <a:rPr lang="en-US" sz="2400" dirty="0">
                <a:solidFill>
                  <a:prstClr val="white"/>
                </a:solidFill>
              </a:rPr>
              <a:t>Availability (A)</a:t>
            </a:r>
          </a:p>
          <a:p>
            <a:pPr marL="342900" indent="-342900" defTabSz="914400">
              <a:spcBef>
                <a:spcPct val="20000"/>
              </a:spcBef>
              <a:buFont typeface="Arial" pitchFamily="34" charset="0"/>
              <a:buChar char="•"/>
            </a:pPr>
            <a:r>
              <a:rPr lang="en-US" sz="2400" dirty="0">
                <a:solidFill>
                  <a:prstClr val="white"/>
                </a:solidFill>
              </a:rPr>
              <a:t>Non-repudiation (NR)</a:t>
            </a:r>
          </a:p>
          <a:p>
            <a:pPr marL="342900" indent="-342900" defTabSz="914400">
              <a:spcBef>
                <a:spcPct val="20000"/>
              </a:spcBef>
              <a:buFont typeface="Arial" pitchFamily="34" charset="0"/>
              <a:buChar char="•"/>
            </a:pPr>
            <a:r>
              <a:rPr lang="en-US" sz="2400" dirty="0">
                <a:solidFill>
                  <a:prstClr val="white"/>
                </a:solidFill>
              </a:rPr>
              <a:t>Authenticity (Ac)</a:t>
            </a:r>
          </a:p>
          <a:p>
            <a:pPr marL="342900" indent="-342900" defTabSz="914400">
              <a:spcBef>
                <a:spcPct val="20000"/>
              </a:spcBef>
              <a:buFont typeface="Arial" pitchFamily="34" charset="0"/>
              <a:buChar char="•"/>
            </a:pPr>
            <a:r>
              <a:rPr lang="en-US" sz="2400" dirty="0">
                <a:solidFill>
                  <a:prstClr val="white"/>
                </a:solidFill>
              </a:rPr>
              <a:t>Authorized Use (AU)</a:t>
            </a:r>
          </a:p>
          <a:p>
            <a:pPr marL="342900" indent="-342900" defTabSz="914400">
              <a:spcBef>
                <a:spcPct val="20000"/>
              </a:spcBef>
              <a:buFont typeface="Arial" pitchFamily="34" charset="0"/>
              <a:buChar char="•"/>
            </a:pPr>
            <a:r>
              <a:rPr lang="en-US" sz="2400" dirty="0">
                <a:solidFill>
                  <a:prstClr val="white"/>
                </a:solidFill>
              </a:rPr>
              <a:t>Possession (Po)</a:t>
            </a:r>
          </a:p>
          <a:p>
            <a:pPr marL="342900" indent="-342900" defTabSz="914400">
              <a:spcBef>
                <a:spcPct val="20000"/>
              </a:spcBef>
              <a:buFont typeface="Arial" pitchFamily="34" charset="0"/>
              <a:buChar char="•"/>
            </a:pPr>
            <a:r>
              <a:rPr lang="en-US" sz="2400" dirty="0">
                <a:solidFill>
                  <a:prstClr val="white"/>
                </a:solidFill>
              </a:rPr>
              <a:t>Privacy (</a:t>
            </a:r>
            <a:r>
              <a:rPr lang="en-US" sz="2400" dirty="0" err="1">
                <a:solidFill>
                  <a:prstClr val="white"/>
                </a:solidFill>
              </a:rPr>
              <a:t>Pr</a:t>
            </a:r>
            <a:r>
              <a:rPr lang="en-US" sz="2400" dirty="0">
                <a:solidFill>
                  <a:prstClr val="white"/>
                </a:solidFill>
              </a:rPr>
              <a:t>)</a:t>
            </a:r>
          </a:p>
          <a:p>
            <a:pPr marL="342900" indent="-342900" defTabSz="914400">
              <a:spcBef>
                <a:spcPct val="20000"/>
              </a:spcBef>
              <a:buFont typeface="Arial" pitchFamily="34" charset="0"/>
              <a:buChar char="•"/>
            </a:pPr>
            <a:r>
              <a:rPr lang="en-US" sz="2400" dirty="0">
                <a:solidFill>
                  <a:prstClr val="white"/>
                </a:solidFill>
              </a:rPr>
              <a:t>Utility (U)</a:t>
            </a:r>
          </a:p>
        </p:txBody>
      </p:sp>
      <p:sp>
        <p:nvSpPr>
          <p:cNvPr id="3" name="Title 9">
            <a:extLst>
              <a:ext uri="{FF2B5EF4-FFF2-40B4-BE49-F238E27FC236}">
                <a16:creationId xmlns:a16="http://schemas.microsoft.com/office/drawing/2014/main" id="{236EDE09-D3B3-B6AD-8827-E94EF25EDD34}"/>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Beyond the CIA Triad</a:t>
            </a:r>
          </a:p>
        </p:txBody>
      </p:sp>
      <p:sp>
        <p:nvSpPr>
          <p:cNvPr id="68" name="Isosceles Triangle 3">
            <a:extLst>
              <a:ext uri="{FF2B5EF4-FFF2-40B4-BE49-F238E27FC236}">
                <a16:creationId xmlns:a16="http://schemas.microsoft.com/office/drawing/2014/main" id="{0D909ACA-B66B-4C2C-4723-9FE4F4C1FB44}"/>
              </a:ext>
            </a:extLst>
          </p:cNvPr>
          <p:cNvSpPr/>
          <p:nvPr/>
        </p:nvSpPr>
        <p:spPr>
          <a:xfrm>
            <a:off x="7456387" y="1672331"/>
            <a:ext cx="2928201" cy="2423836"/>
          </a:xfrm>
          <a:prstGeom prst="triangle">
            <a:avLst/>
          </a:prstGeom>
          <a:no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Isosceles Triangle 4">
            <a:extLst>
              <a:ext uri="{FF2B5EF4-FFF2-40B4-BE49-F238E27FC236}">
                <a16:creationId xmlns:a16="http://schemas.microsoft.com/office/drawing/2014/main" id="{5EF05FC8-3157-8167-870B-2093E10B53FD}"/>
              </a:ext>
            </a:extLst>
          </p:cNvPr>
          <p:cNvSpPr/>
          <p:nvPr/>
        </p:nvSpPr>
        <p:spPr>
          <a:xfrm rot="2199324">
            <a:off x="7671814" y="1734871"/>
            <a:ext cx="2928201" cy="2423836"/>
          </a:xfrm>
          <a:prstGeom prst="triangle">
            <a:avLst/>
          </a:prstGeom>
          <a:noFill/>
          <a:ln w="5715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0" name="Isosceles Triangle 5">
            <a:extLst>
              <a:ext uri="{FF2B5EF4-FFF2-40B4-BE49-F238E27FC236}">
                <a16:creationId xmlns:a16="http://schemas.microsoft.com/office/drawing/2014/main" id="{24C6E0D6-A720-B53A-66E4-12BD8DA57A41}"/>
              </a:ext>
            </a:extLst>
          </p:cNvPr>
          <p:cNvSpPr/>
          <p:nvPr/>
        </p:nvSpPr>
        <p:spPr>
          <a:xfrm rot="19100013">
            <a:off x="7284947" y="1813529"/>
            <a:ext cx="2740003" cy="2325951"/>
          </a:xfrm>
          <a:prstGeom prst="triangle">
            <a:avLst/>
          </a:prstGeom>
          <a:noFill/>
          <a:ln w="571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0DE27FED-A7C4-BBBA-6D3B-1DED4B438BC1}"/>
              </a:ext>
            </a:extLst>
          </p:cNvPr>
          <p:cNvSpPr txBox="1"/>
          <p:nvPr/>
        </p:nvSpPr>
        <p:spPr>
          <a:xfrm>
            <a:off x="8757809" y="1821213"/>
            <a:ext cx="325355" cy="369332"/>
          </a:xfrm>
          <a:prstGeom prst="rect">
            <a:avLst/>
          </a:prstGeom>
          <a:noFill/>
        </p:spPr>
        <p:txBody>
          <a:bodyPr wrap="square" rtlCol="0">
            <a:spAutoFit/>
          </a:bodyPr>
          <a:lstStyle/>
          <a:p>
            <a:r>
              <a:rPr lang="en-US" b="1" dirty="0">
                <a:latin typeface="Calibri" panose="020F0502020204030204"/>
              </a:rPr>
              <a:t>C</a:t>
            </a:r>
          </a:p>
        </p:txBody>
      </p:sp>
      <p:sp>
        <p:nvSpPr>
          <p:cNvPr id="72" name="TextBox 71">
            <a:extLst>
              <a:ext uri="{FF2B5EF4-FFF2-40B4-BE49-F238E27FC236}">
                <a16:creationId xmlns:a16="http://schemas.microsoft.com/office/drawing/2014/main" id="{B7E63980-267D-2A52-0C27-573B07A9BBA1}"/>
              </a:ext>
            </a:extLst>
          </p:cNvPr>
          <p:cNvSpPr txBox="1"/>
          <p:nvPr/>
        </p:nvSpPr>
        <p:spPr>
          <a:xfrm>
            <a:off x="9433134" y="2106727"/>
            <a:ext cx="406694" cy="369332"/>
          </a:xfrm>
          <a:prstGeom prst="rect">
            <a:avLst/>
          </a:prstGeom>
          <a:noFill/>
        </p:spPr>
        <p:txBody>
          <a:bodyPr wrap="square" rtlCol="0">
            <a:spAutoFit/>
          </a:bodyPr>
          <a:lstStyle/>
          <a:p>
            <a:r>
              <a:rPr lang="en-US" b="1" dirty="0">
                <a:latin typeface="Calibri" panose="020F0502020204030204"/>
              </a:rPr>
              <a:t>Pr</a:t>
            </a:r>
          </a:p>
        </p:txBody>
      </p:sp>
      <p:sp>
        <p:nvSpPr>
          <p:cNvPr id="73" name="TextBox 72">
            <a:extLst>
              <a:ext uri="{FF2B5EF4-FFF2-40B4-BE49-F238E27FC236}">
                <a16:creationId xmlns:a16="http://schemas.microsoft.com/office/drawing/2014/main" id="{3AA260C0-5271-93B1-7B3C-A5751683BCBE}"/>
              </a:ext>
            </a:extLst>
          </p:cNvPr>
          <p:cNvSpPr txBox="1"/>
          <p:nvPr/>
        </p:nvSpPr>
        <p:spPr>
          <a:xfrm>
            <a:off x="9270456" y="4174098"/>
            <a:ext cx="325355" cy="369332"/>
          </a:xfrm>
          <a:prstGeom prst="rect">
            <a:avLst/>
          </a:prstGeom>
          <a:noFill/>
        </p:spPr>
        <p:txBody>
          <a:bodyPr wrap="square" rtlCol="0">
            <a:spAutoFit/>
          </a:bodyPr>
          <a:lstStyle/>
          <a:p>
            <a:r>
              <a:rPr lang="en-US" b="1" dirty="0">
                <a:latin typeface="Calibri" panose="020F0502020204030204"/>
              </a:rPr>
              <a:t>A</a:t>
            </a:r>
          </a:p>
        </p:txBody>
      </p:sp>
      <p:sp>
        <p:nvSpPr>
          <p:cNvPr id="74" name="TextBox 73">
            <a:extLst>
              <a:ext uri="{FF2B5EF4-FFF2-40B4-BE49-F238E27FC236}">
                <a16:creationId xmlns:a16="http://schemas.microsoft.com/office/drawing/2014/main" id="{63853DF0-356C-DDA9-4014-D7EB4A2752CD}"/>
              </a:ext>
            </a:extLst>
          </p:cNvPr>
          <p:cNvSpPr txBox="1"/>
          <p:nvPr/>
        </p:nvSpPr>
        <p:spPr>
          <a:xfrm>
            <a:off x="9836568" y="2824448"/>
            <a:ext cx="462895" cy="369332"/>
          </a:xfrm>
          <a:prstGeom prst="rect">
            <a:avLst/>
          </a:prstGeom>
          <a:noFill/>
        </p:spPr>
        <p:txBody>
          <a:bodyPr wrap="square" rtlCol="0">
            <a:spAutoFit/>
          </a:bodyPr>
          <a:lstStyle/>
          <a:p>
            <a:r>
              <a:rPr lang="en-US" b="1" dirty="0">
                <a:latin typeface="Calibri" panose="020F0502020204030204"/>
              </a:rPr>
              <a:t>Po</a:t>
            </a:r>
          </a:p>
        </p:txBody>
      </p:sp>
      <p:sp>
        <p:nvSpPr>
          <p:cNvPr id="75" name="TextBox 74">
            <a:extLst>
              <a:ext uri="{FF2B5EF4-FFF2-40B4-BE49-F238E27FC236}">
                <a16:creationId xmlns:a16="http://schemas.microsoft.com/office/drawing/2014/main" id="{7D0C16A6-4E3E-DBD9-4492-A33981A7E9F5}"/>
              </a:ext>
            </a:extLst>
          </p:cNvPr>
          <p:cNvSpPr txBox="1"/>
          <p:nvPr/>
        </p:nvSpPr>
        <p:spPr>
          <a:xfrm>
            <a:off x="7576113" y="3684518"/>
            <a:ext cx="569373" cy="369332"/>
          </a:xfrm>
          <a:prstGeom prst="rect">
            <a:avLst/>
          </a:prstGeom>
          <a:noFill/>
        </p:spPr>
        <p:txBody>
          <a:bodyPr wrap="square" rtlCol="0">
            <a:spAutoFit/>
          </a:bodyPr>
          <a:lstStyle/>
          <a:p>
            <a:r>
              <a:rPr lang="en-US" b="1" dirty="0">
                <a:latin typeface="Calibri" panose="020F0502020204030204"/>
              </a:rPr>
              <a:t> Ac</a:t>
            </a:r>
          </a:p>
        </p:txBody>
      </p:sp>
      <p:sp>
        <p:nvSpPr>
          <p:cNvPr id="76" name="TextBox 75">
            <a:extLst>
              <a:ext uri="{FF2B5EF4-FFF2-40B4-BE49-F238E27FC236}">
                <a16:creationId xmlns:a16="http://schemas.microsoft.com/office/drawing/2014/main" id="{C8068BC3-30CD-ACE7-1802-ABA2E0A88207}"/>
              </a:ext>
            </a:extLst>
          </p:cNvPr>
          <p:cNvSpPr txBox="1"/>
          <p:nvPr/>
        </p:nvSpPr>
        <p:spPr>
          <a:xfrm>
            <a:off x="7506691" y="2902957"/>
            <a:ext cx="325355" cy="369332"/>
          </a:xfrm>
          <a:prstGeom prst="rect">
            <a:avLst/>
          </a:prstGeom>
          <a:noFill/>
        </p:spPr>
        <p:txBody>
          <a:bodyPr wrap="square" rtlCol="0">
            <a:spAutoFit/>
          </a:bodyPr>
          <a:lstStyle/>
          <a:p>
            <a:r>
              <a:rPr lang="en-US" b="1" dirty="0">
                <a:latin typeface="Calibri" panose="020F0502020204030204"/>
              </a:rPr>
              <a:t>I</a:t>
            </a:r>
          </a:p>
        </p:txBody>
      </p:sp>
      <p:sp>
        <p:nvSpPr>
          <p:cNvPr id="77" name="TextBox 76">
            <a:extLst>
              <a:ext uri="{FF2B5EF4-FFF2-40B4-BE49-F238E27FC236}">
                <a16:creationId xmlns:a16="http://schemas.microsoft.com/office/drawing/2014/main" id="{F8554361-7B10-57EC-3E45-0F40631A3500}"/>
              </a:ext>
            </a:extLst>
          </p:cNvPr>
          <p:cNvSpPr txBox="1"/>
          <p:nvPr/>
        </p:nvSpPr>
        <p:spPr>
          <a:xfrm>
            <a:off x="7860800" y="2190545"/>
            <a:ext cx="569373" cy="369332"/>
          </a:xfrm>
          <a:prstGeom prst="rect">
            <a:avLst/>
          </a:prstGeom>
          <a:noFill/>
        </p:spPr>
        <p:txBody>
          <a:bodyPr wrap="square" rtlCol="0">
            <a:spAutoFit/>
          </a:bodyPr>
          <a:lstStyle/>
          <a:p>
            <a:r>
              <a:rPr lang="en-US" b="1" dirty="0">
                <a:latin typeface="Calibri" panose="020F0502020204030204"/>
              </a:rPr>
              <a:t> NR</a:t>
            </a:r>
          </a:p>
        </p:txBody>
      </p:sp>
      <p:sp>
        <p:nvSpPr>
          <p:cNvPr id="78" name="TextBox 77">
            <a:extLst>
              <a:ext uri="{FF2B5EF4-FFF2-40B4-BE49-F238E27FC236}">
                <a16:creationId xmlns:a16="http://schemas.microsoft.com/office/drawing/2014/main" id="{DA63D910-BE49-4D22-94D8-B4DB6031FF83}"/>
              </a:ext>
            </a:extLst>
          </p:cNvPr>
          <p:cNvSpPr txBox="1"/>
          <p:nvPr/>
        </p:nvSpPr>
        <p:spPr>
          <a:xfrm>
            <a:off x="9836568" y="3726835"/>
            <a:ext cx="569373" cy="369332"/>
          </a:xfrm>
          <a:prstGeom prst="rect">
            <a:avLst/>
          </a:prstGeom>
          <a:noFill/>
        </p:spPr>
        <p:txBody>
          <a:bodyPr wrap="square" rtlCol="0">
            <a:spAutoFit/>
          </a:bodyPr>
          <a:lstStyle/>
          <a:p>
            <a:r>
              <a:rPr lang="en-US" b="1" dirty="0">
                <a:latin typeface="Calibri" panose="020F0502020204030204"/>
              </a:rPr>
              <a:t> U</a:t>
            </a:r>
          </a:p>
        </p:txBody>
      </p:sp>
      <p:sp>
        <p:nvSpPr>
          <p:cNvPr id="79" name="TextBox 78">
            <a:extLst>
              <a:ext uri="{FF2B5EF4-FFF2-40B4-BE49-F238E27FC236}">
                <a16:creationId xmlns:a16="http://schemas.microsoft.com/office/drawing/2014/main" id="{5E82639C-D143-AA80-1CF9-BF7EFB939BC7}"/>
              </a:ext>
            </a:extLst>
          </p:cNvPr>
          <p:cNvSpPr txBox="1"/>
          <p:nvPr/>
        </p:nvSpPr>
        <p:spPr>
          <a:xfrm>
            <a:off x="8254817" y="4174098"/>
            <a:ext cx="569373" cy="369332"/>
          </a:xfrm>
          <a:prstGeom prst="rect">
            <a:avLst/>
          </a:prstGeom>
          <a:noFill/>
        </p:spPr>
        <p:txBody>
          <a:bodyPr wrap="square" rtlCol="0">
            <a:spAutoFit/>
          </a:bodyPr>
          <a:lstStyle/>
          <a:p>
            <a:r>
              <a:rPr lang="en-US" b="1" dirty="0">
                <a:latin typeface="Calibri" panose="020F0502020204030204"/>
              </a:rPr>
              <a:t> AU</a:t>
            </a:r>
          </a:p>
        </p:txBody>
      </p:sp>
    </p:spTree>
    <p:custDataLst>
      <p:tags r:id="rId1"/>
    </p:custDataLst>
    <p:extLst>
      <p:ext uri="{BB962C8B-B14F-4D97-AF65-F5344CB8AC3E}">
        <p14:creationId xmlns:p14="http://schemas.microsoft.com/office/powerpoint/2010/main" val="221995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2000"/>
                                        <p:tgtEl>
                                          <p:spTgt spid="70"/>
                                        </p:tgtEl>
                                      </p:cBhvr>
                                    </p:animEffect>
                                    <p:anim calcmode="lin" valueType="num">
                                      <p:cBhvr>
                                        <p:cTn id="8" dur="2000" fill="hold"/>
                                        <p:tgtEl>
                                          <p:spTgt spid="70"/>
                                        </p:tgtEl>
                                        <p:attrNameLst>
                                          <p:attrName>ppt_w</p:attrName>
                                        </p:attrNameLst>
                                      </p:cBhvr>
                                      <p:tavLst>
                                        <p:tav tm="0" fmla="#ppt_w*sin(2.5*pi*$)">
                                          <p:val>
                                            <p:fltVal val="0"/>
                                          </p:val>
                                        </p:tav>
                                        <p:tav tm="100000">
                                          <p:val>
                                            <p:fltVal val="1"/>
                                          </p:val>
                                        </p:tav>
                                      </p:tavLst>
                                    </p:anim>
                                    <p:anim calcmode="lin" valueType="num">
                                      <p:cBhvr>
                                        <p:cTn id="9" dur="2000" fill="hold"/>
                                        <p:tgtEl>
                                          <p:spTgt spid="70"/>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2000"/>
                                        <p:tgtEl>
                                          <p:spTgt spid="68"/>
                                        </p:tgtEl>
                                      </p:cBhvr>
                                    </p:animEffect>
                                    <p:anim calcmode="lin" valueType="num">
                                      <p:cBhvr>
                                        <p:cTn id="13" dur="2000" fill="hold"/>
                                        <p:tgtEl>
                                          <p:spTgt spid="68"/>
                                        </p:tgtEl>
                                        <p:attrNameLst>
                                          <p:attrName>ppt_w</p:attrName>
                                        </p:attrNameLst>
                                      </p:cBhvr>
                                      <p:tavLst>
                                        <p:tav tm="0" fmla="#ppt_w*sin(2.5*pi*$)">
                                          <p:val>
                                            <p:fltVal val="0"/>
                                          </p:val>
                                        </p:tav>
                                        <p:tav tm="100000">
                                          <p:val>
                                            <p:fltVal val="1"/>
                                          </p:val>
                                        </p:tav>
                                      </p:tavLst>
                                    </p:anim>
                                    <p:anim calcmode="lin" valueType="num">
                                      <p:cBhvr>
                                        <p:cTn id="14" dur="2000" fill="hold"/>
                                        <p:tgtEl>
                                          <p:spTgt spid="6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2000"/>
                                        <p:tgtEl>
                                          <p:spTgt spid="69"/>
                                        </p:tgtEl>
                                      </p:cBhvr>
                                    </p:animEffect>
                                    <p:anim calcmode="lin" valueType="num">
                                      <p:cBhvr>
                                        <p:cTn id="18" dur="2000" fill="hold"/>
                                        <p:tgtEl>
                                          <p:spTgt spid="69"/>
                                        </p:tgtEl>
                                        <p:attrNameLst>
                                          <p:attrName>ppt_w</p:attrName>
                                        </p:attrNameLst>
                                      </p:cBhvr>
                                      <p:tavLst>
                                        <p:tav tm="0" fmla="#ppt_w*sin(2.5*pi*$)">
                                          <p:val>
                                            <p:fltVal val="0"/>
                                          </p:val>
                                        </p:tav>
                                        <p:tav tm="100000">
                                          <p:val>
                                            <p:fltVal val="1"/>
                                          </p:val>
                                        </p:tav>
                                      </p:tavLst>
                                    </p:anim>
                                    <p:anim calcmode="lin" valueType="num">
                                      <p:cBhvr>
                                        <p:cTn id="19" dur="2000" fill="hold"/>
                                        <p:tgtEl>
                                          <p:spTgt spid="69"/>
                                        </p:tgtEl>
                                        <p:attrNameLst>
                                          <p:attrName>ppt_h</p:attrName>
                                        </p:attrNameLst>
                                      </p:cBhvr>
                                      <p:tavLst>
                                        <p:tav tm="0">
                                          <p:val>
                                            <p:strVal val="#ppt_h"/>
                                          </p:val>
                                        </p:tav>
                                        <p:tav tm="100000">
                                          <p:val>
                                            <p:strVal val="#ppt_h"/>
                                          </p:val>
                                        </p:tav>
                                      </p:tavLst>
                                    </p:anim>
                                  </p:childTnLst>
                                </p:cTn>
                              </p:par>
                              <p:par>
                                <p:cTn id="20" presetID="8" presetClass="emph" presetSubtype="0" repeatCount="5000" fill="hold" grpId="1" nodeType="withEffect">
                                  <p:stCondLst>
                                    <p:cond delay="0"/>
                                  </p:stCondLst>
                                  <p:childTnLst>
                                    <p:animRot by="21600000">
                                      <p:cBhvr>
                                        <p:cTn id="21" dur="2000" fill="hold"/>
                                        <p:tgtEl>
                                          <p:spTgt spid="69"/>
                                        </p:tgtEl>
                                        <p:attrNameLst>
                                          <p:attrName>r</p:attrName>
                                        </p:attrNameLst>
                                      </p:cBhvr>
                                    </p:animRot>
                                  </p:childTnLst>
                                </p:cTn>
                              </p:par>
                              <p:par>
                                <p:cTn id="22" presetID="8" presetClass="emph" presetSubtype="0" repeatCount="5000" fill="hold" grpId="1" nodeType="withEffect">
                                  <p:stCondLst>
                                    <p:cond delay="0"/>
                                  </p:stCondLst>
                                  <p:childTnLst>
                                    <p:animRot by="21600000">
                                      <p:cBhvr>
                                        <p:cTn id="23" dur="2000" fill="hold"/>
                                        <p:tgtEl>
                                          <p:spTgt spid="70"/>
                                        </p:tgtEl>
                                        <p:attrNameLst>
                                          <p:attrName>r</p:attrName>
                                        </p:attrNameLst>
                                      </p:cBhvr>
                                    </p:animRot>
                                  </p:childTnLst>
                                </p:cTn>
                              </p:par>
                              <p:par>
                                <p:cTn id="24" presetID="8" presetClass="emph" presetSubtype="0" repeatCount="5000" fill="hold" grpId="1" nodeType="withEffect">
                                  <p:stCondLst>
                                    <p:cond delay="0"/>
                                  </p:stCondLst>
                                  <p:childTnLst>
                                    <p:animRot by="21600000">
                                      <p:cBhvr>
                                        <p:cTn id="25" dur="2000" fill="hold"/>
                                        <p:tgtEl>
                                          <p:spTgt spid="68"/>
                                        </p:tgtEl>
                                        <p:attrNameLst>
                                          <p:attrName>r</p:attrName>
                                        </p:attrNameLst>
                                      </p:cBhvr>
                                    </p:animRot>
                                  </p:childTnLst>
                                </p:cTn>
                              </p:par>
                            </p:childTnLst>
                          </p:cTn>
                        </p:par>
                        <p:par>
                          <p:cTn id="26" fill="hold">
                            <p:stCondLst>
                              <p:cond delay="10000"/>
                            </p:stCondLst>
                            <p:childTnLst>
                              <p:par>
                                <p:cTn id="27" presetID="31" presetClass="entr" presetSubtype="0" fill="hold" grpId="0" nodeType="afterEffect">
                                  <p:stCondLst>
                                    <p:cond delay="0"/>
                                  </p:stCondLst>
                                  <p:childTnLst>
                                    <p:set>
                                      <p:cBhvr>
                                        <p:cTn id="28" dur="1" fill="hold">
                                          <p:stCondLst>
                                            <p:cond delay="0"/>
                                          </p:stCondLst>
                                        </p:cTn>
                                        <p:tgtEl>
                                          <p:spTgt spid="77"/>
                                        </p:tgtEl>
                                        <p:attrNameLst>
                                          <p:attrName>style.visibility</p:attrName>
                                        </p:attrNameLst>
                                      </p:cBhvr>
                                      <p:to>
                                        <p:strVal val="visible"/>
                                      </p:to>
                                    </p:set>
                                    <p:anim calcmode="lin" valueType="num">
                                      <p:cBhvr>
                                        <p:cTn id="29" dur="1000" fill="hold"/>
                                        <p:tgtEl>
                                          <p:spTgt spid="77"/>
                                        </p:tgtEl>
                                        <p:attrNameLst>
                                          <p:attrName>ppt_w</p:attrName>
                                        </p:attrNameLst>
                                      </p:cBhvr>
                                      <p:tavLst>
                                        <p:tav tm="0">
                                          <p:val>
                                            <p:fltVal val="0"/>
                                          </p:val>
                                        </p:tav>
                                        <p:tav tm="100000">
                                          <p:val>
                                            <p:strVal val="#ppt_w"/>
                                          </p:val>
                                        </p:tav>
                                      </p:tavLst>
                                    </p:anim>
                                    <p:anim calcmode="lin" valueType="num">
                                      <p:cBhvr>
                                        <p:cTn id="30" dur="1000" fill="hold"/>
                                        <p:tgtEl>
                                          <p:spTgt spid="77"/>
                                        </p:tgtEl>
                                        <p:attrNameLst>
                                          <p:attrName>ppt_h</p:attrName>
                                        </p:attrNameLst>
                                      </p:cBhvr>
                                      <p:tavLst>
                                        <p:tav tm="0">
                                          <p:val>
                                            <p:fltVal val="0"/>
                                          </p:val>
                                        </p:tav>
                                        <p:tav tm="100000">
                                          <p:val>
                                            <p:strVal val="#ppt_h"/>
                                          </p:val>
                                        </p:tav>
                                      </p:tavLst>
                                    </p:anim>
                                    <p:anim calcmode="lin" valueType="num">
                                      <p:cBhvr>
                                        <p:cTn id="31" dur="1000" fill="hold"/>
                                        <p:tgtEl>
                                          <p:spTgt spid="77"/>
                                        </p:tgtEl>
                                        <p:attrNameLst>
                                          <p:attrName>style.rotation</p:attrName>
                                        </p:attrNameLst>
                                      </p:cBhvr>
                                      <p:tavLst>
                                        <p:tav tm="0">
                                          <p:val>
                                            <p:fltVal val="90"/>
                                          </p:val>
                                        </p:tav>
                                        <p:tav tm="100000">
                                          <p:val>
                                            <p:fltVal val="0"/>
                                          </p:val>
                                        </p:tav>
                                      </p:tavLst>
                                    </p:anim>
                                    <p:animEffect transition="in" filter="fade">
                                      <p:cBhvr>
                                        <p:cTn id="32" dur="1000"/>
                                        <p:tgtEl>
                                          <p:spTgt spid="7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p:cTn id="35" dur="1000" fill="hold"/>
                                        <p:tgtEl>
                                          <p:spTgt spid="71"/>
                                        </p:tgtEl>
                                        <p:attrNameLst>
                                          <p:attrName>ppt_w</p:attrName>
                                        </p:attrNameLst>
                                      </p:cBhvr>
                                      <p:tavLst>
                                        <p:tav tm="0">
                                          <p:val>
                                            <p:fltVal val="0"/>
                                          </p:val>
                                        </p:tav>
                                        <p:tav tm="100000">
                                          <p:val>
                                            <p:strVal val="#ppt_w"/>
                                          </p:val>
                                        </p:tav>
                                      </p:tavLst>
                                    </p:anim>
                                    <p:anim calcmode="lin" valueType="num">
                                      <p:cBhvr>
                                        <p:cTn id="36" dur="1000" fill="hold"/>
                                        <p:tgtEl>
                                          <p:spTgt spid="71"/>
                                        </p:tgtEl>
                                        <p:attrNameLst>
                                          <p:attrName>ppt_h</p:attrName>
                                        </p:attrNameLst>
                                      </p:cBhvr>
                                      <p:tavLst>
                                        <p:tav tm="0">
                                          <p:val>
                                            <p:fltVal val="0"/>
                                          </p:val>
                                        </p:tav>
                                        <p:tav tm="100000">
                                          <p:val>
                                            <p:strVal val="#ppt_h"/>
                                          </p:val>
                                        </p:tav>
                                      </p:tavLst>
                                    </p:anim>
                                    <p:anim calcmode="lin" valueType="num">
                                      <p:cBhvr>
                                        <p:cTn id="37" dur="1000" fill="hold"/>
                                        <p:tgtEl>
                                          <p:spTgt spid="71"/>
                                        </p:tgtEl>
                                        <p:attrNameLst>
                                          <p:attrName>style.rotation</p:attrName>
                                        </p:attrNameLst>
                                      </p:cBhvr>
                                      <p:tavLst>
                                        <p:tav tm="0">
                                          <p:val>
                                            <p:fltVal val="90"/>
                                          </p:val>
                                        </p:tav>
                                        <p:tav tm="100000">
                                          <p:val>
                                            <p:fltVal val="0"/>
                                          </p:val>
                                        </p:tav>
                                      </p:tavLst>
                                    </p:anim>
                                    <p:animEffect transition="in" filter="fade">
                                      <p:cBhvr>
                                        <p:cTn id="38" dur="1000"/>
                                        <p:tgtEl>
                                          <p:spTgt spid="71"/>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1000" fill="hold"/>
                                        <p:tgtEl>
                                          <p:spTgt spid="72"/>
                                        </p:tgtEl>
                                        <p:attrNameLst>
                                          <p:attrName>ppt_w</p:attrName>
                                        </p:attrNameLst>
                                      </p:cBhvr>
                                      <p:tavLst>
                                        <p:tav tm="0">
                                          <p:val>
                                            <p:fltVal val="0"/>
                                          </p:val>
                                        </p:tav>
                                        <p:tav tm="100000">
                                          <p:val>
                                            <p:strVal val="#ppt_w"/>
                                          </p:val>
                                        </p:tav>
                                      </p:tavLst>
                                    </p:anim>
                                    <p:anim calcmode="lin" valueType="num">
                                      <p:cBhvr>
                                        <p:cTn id="42" dur="1000" fill="hold"/>
                                        <p:tgtEl>
                                          <p:spTgt spid="72"/>
                                        </p:tgtEl>
                                        <p:attrNameLst>
                                          <p:attrName>ppt_h</p:attrName>
                                        </p:attrNameLst>
                                      </p:cBhvr>
                                      <p:tavLst>
                                        <p:tav tm="0">
                                          <p:val>
                                            <p:fltVal val="0"/>
                                          </p:val>
                                        </p:tav>
                                        <p:tav tm="100000">
                                          <p:val>
                                            <p:strVal val="#ppt_h"/>
                                          </p:val>
                                        </p:tav>
                                      </p:tavLst>
                                    </p:anim>
                                    <p:anim calcmode="lin" valueType="num">
                                      <p:cBhvr>
                                        <p:cTn id="43" dur="1000" fill="hold"/>
                                        <p:tgtEl>
                                          <p:spTgt spid="72"/>
                                        </p:tgtEl>
                                        <p:attrNameLst>
                                          <p:attrName>style.rotation</p:attrName>
                                        </p:attrNameLst>
                                      </p:cBhvr>
                                      <p:tavLst>
                                        <p:tav tm="0">
                                          <p:val>
                                            <p:fltVal val="90"/>
                                          </p:val>
                                        </p:tav>
                                        <p:tav tm="100000">
                                          <p:val>
                                            <p:fltVal val="0"/>
                                          </p:val>
                                        </p:tav>
                                      </p:tavLst>
                                    </p:anim>
                                    <p:animEffect transition="in" filter="fade">
                                      <p:cBhvr>
                                        <p:cTn id="44" dur="1000"/>
                                        <p:tgtEl>
                                          <p:spTgt spid="72"/>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p:cTn id="47" dur="1000" fill="hold"/>
                                        <p:tgtEl>
                                          <p:spTgt spid="74"/>
                                        </p:tgtEl>
                                        <p:attrNameLst>
                                          <p:attrName>ppt_w</p:attrName>
                                        </p:attrNameLst>
                                      </p:cBhvr>
                                      <p:tavLst>
                                        <p:tav tm="0">
                                          <p:val>
                                            <p:fltVal val="0"/>
                                          </p:val>
                                        </p:tav>
                                        <p:tav tm="100000">
                                          <p:val>
                                            <p:strVal val="#ppt_w"/>
                                          </p:val>
                                        </p:tav>
                                      </p:tavLst>
                                    </p:anim>
                                    <p:anim calcmode="lin" valueType="num">
                                      <p:cBhvr>
                                        <p:cTn id="48" dur="1000" fill="hold"/>
                                        <p:tgtEl>
                                          <p:spTgt spid="74"/>
                                        </p:tgtEl>
                                        <p:attrNameLst>
                                          <p:attrName>ppt_h</p:attrName>
                                        </p:attrNameLst>
                                      </p:cBhvr>
                                      <p:tavLst>
                                        <p:tav tm="0">
                                          <p:val>
                                            <p:fltVal val="0"/>
                                          </p:val>
                                        </p:tav>
                                        <p:tav tm="100000">
                                          <p:val>
                                            <p:strVal val="#ppt_h"/>
                                          </p:val>
                                        </p:tav>
                                      </p:tavLst>
                                    </p:anim>
                                    <p:anim calcmode="lin" valueType="num">
                                      <p:cBhvr>
                                        <p:cTn id="49" dur="1000" fill="hold"/>
                                        <p:tgtEl>
                                          <p:spTgt spid="74"/>
                                        </p:tgtEl>
                                        <p:attrNameLst>
                                          <p:attrName>style.rotation</p:attrName>
                                        </p:attrNameLst>
                                      </p:cBhvr>
                                      <p:tavLst>
                                        <p:tav tm="0">
                                          <p:val>
                                            <p:fltVal val="90"/>
                                          </p:val>
                                        </p:tav>
                                        <p:tav tm="100000">
                                          <p:val>
                                            <p:fltVal val="0"/>
                                          </p:val>
                                        </p:tav>
                                      </p:tavLst>
                                    </p:anim>
                                    <p:animEffect transition="in" filter="fade">
                                      <p:cBhvr>
                                        <p:cTn id="50" dur="1000"/>
                                        <p:tgtEl>
                                          <p:spTgt spid="74"/>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p:cTn id="53" dur="1000" fill="hold"/>
                                        <p:tgtEl>
                                          <p:spTgt spid="78"/>
                                        </p:tgtEl>
                                        <p:attrNameLst>
                                          <p:attrName>ppt_w</p:attrName>
                                        </p:attrNameLst>
                                      </p:cBhvr>
                                      <p:tavLst>
                                        <p:tav tm="0">
                                          <p:val>
                                            <p:fltVal val="0"/>
                                          </p:val>
                                        </p:tav>
                                        <p:tav tm="100000">
                                          <p:val>
                                            <p:strVal val="#ppt_w"/>
                                          </p:val>
                                        </p:tav>
                                      </p:tavLst>
                                    </p:anim>
                                    <p:anim calcmode="lin" valueType="num">
                                      <p:cBhvr>
                                        <p:cTn id="54" dur="1000" fill="hold"/>
                                        <p:tgtEl>
                                          <p:spTgt spid="78"/>
                                        </p:tgtEl>
                                        <p:attrNameLst>
                                          <p:attrName>ppt_h</p:attrName>
                                        </p:attrNameLst>
                                      </p:cBhvr>
                                      <p:tavLst>
                                        <p:tav tm="0">
                                          <p:val>
                                            <p:fltVal val="0"/>
                                          </p:val>
                                        </p:tav>
                                        <p:tav tm="100000">
                                          <p:val>
                                            <p:strVal val="#ppt_h"/>
                                          </p:val>
                                        </p:tav>
                                      </p:tavLst>
                                    </p:anim>
                                    <p:anim calcmode="lin" valueType="num">
                                      <p:cBhvr>
                                        <p:cTn id="55" dur="1000" fill="hold"/>
                                        <p:tgtEl>
                                          <p:spTgt spid="78"/>
                                        </p:tgtEl>
                                        <p:attrNameLst>
                                          <p:attrName>style.rotation</p:attrName>
                                        </p:attrNameLst>
                                      </p:cBhvr>
                                      <p:tavLst>
                                        <p:tav tm="0">
                                          <p:val>
                                            <p:fltVal val="90"/>
                                          </p:val>
                                        </p:tav>
                                        <p:tav tm="100000">
                                          <p:val>
                                            <p:fltVal val="0"/>
                                          </p:val>
                                        </p:tav>
                                      </p:tavLst>
                                    </p:anim>
                                    <p:animEffect transition="in" filter="fade">
                                      <p:cBhvr>
                                        <p:cTn id="56" dur="1000"/>
                                        <p:tgtEl>
                                          <p:spTgt spid="78"/>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p:cTn id="59" dur="1000" fill="hold"/>
                                        <p:tgtEl>
                                          <p:spTgt spid="73"/>
                                        </p:tgtEl>
                                        <p:attrNameLst>
                                          <p:attrName>ppt_w</p:attrName>
                                        </p:attrNameLst>
                                      </p:cBhvr>
                                      <p:tavLst>
                                        <p:tav tm="0">
                                          <p:val>
                                            <p:fltVal val="0"/>
                                          </p:val>
                                        </p:tav>
                                        <p:tav tm="100000">
                                          <p:val>
                                            <p:strVal val="#ppt_w"/>
                                          </p:val>
                                        </p:tav>
                                      </p:tavLst>
                                    </p:anim>
                                    <p:anim calcmode="lin" valueType="num">
                                      <p:cBhvr>
                                        <p:cTn id="60" dur="1000" fill="hold"/>
                                        <p:tgtEl>
                                          <p:spTgt spid="73"/>
                                        </p:tgtEl>
                                        <p:attrNameLst>
                                          <p:attrName>ppt_h</p:attrName>
                                        </p:attrNameLst>
                                      </p:cBhvr>
                                      <p:tavLst>
                                        <p:tav tm="0">
                                          <p:val>
                                            <p:fltVal val="0"/>
                                          </p:val>
                                        </p:tav>
                                        <p:tav tm="100000">
                                          <p:val>
                                            <p:strVal val="#ppt_h"/>
                                          </p:val>
                                        </p:tav>
                                      </p:tavLst>
                                    </p:anim>
                                    <p:anim calcmode="lin" valueType="num">
                                      <p:cBhvr>
                                        <p:cTn id="61" dur="1000" fill="hold"/>
                                        <p:tgtEl>
                                          <p:spTgt spid="73"/>
                                        </p:tgtEl>
                                        <p:attrNameLst>
                                          <p:attrName>style.rotation</p:attrName>
                                        </p:attrNameLst>
                                      </p:cBhvr>
                                      <p:tavLst>
                                        <p:tav tm="0">
                                          <p:val>
                                            <p:fltVal val="90"/>
                                          </p:val>
                                        </p:tav>
                                        <p:tav tm="100000">
                                          <p:val>
                                            <p:fltVal val="0"/>
                                          </p:val>
                                        </p:tav>
                                      </p:tavLst>
                                    </p:anim>
                                    <p:animEffect transition="in" filter="fade">
                                      <p:cBhvr>
                                        <p:cTn id="62" dur="1000"/>
                                        <p:tgtEl>
                                          <p:spTgt spid="73"/>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p:cTn id="65" dur="1000" fill="hold"/>
                                        <p:tgtEl>
                                          <p:spTgt spid="79"/>
                                        </p:tgtEl>
                                        <p:attrNameLst>
                                          <p:attrName>ppt_w</p:attrName>
                                        </p:attrNameLst>
                                      </p:cBhvr>
                                      <p:tavLst>
                                        <p:tav tm="0">
                                          <p:val>
                                            <p:fltVal val="0"/>
                                          </p:val>
                                        </p:tav>
                                        <p:tav tm="100000">
                                          <p:val>
                                            <p:strVal val="#ppt_w"/>
                                          </p:val>
                                        </p:tav>
                                      </p:tavLst>
                                    </p:anim>
                                    <p:anim calcmode="lin" valueType="num">
                                      <p:cBhvr>
                                        <p:cTn id="66" dur="1000" fill="hold"/>
                                        <p:tgtEl>
                                          <p:spTgt spid="79"/>
                                        </p:tgtEl>
                                        <p:attrNameLst>
                                          <p:attrName>ppt_h</p:attrName>
                                        </p:attrNameLst>
                                      </p:cBhvr>
                                      <p:tavLst>
                                        <p:tav tm="0">
                                          <p:val>
                                            <p:fltVal val="0"/>
                                          </p:val>
                                        </p:tav>
                                        <p:tav tm="100000">
                                          <p:val>
                                            <p:strVal val="#ppt_h"/>
                                          </p:val>
                                        </p:tav>
                                      </p:tavLst>
                                    </p:anim>
                                    <p:anim calcmode="lin" valueType="num">
                                      <p:cBhvr>
                                        <p:cTn id="67" dur="1000" fill="hold"/>
                                        <p:tgtEl>
                                          <p:spTgt spid="79"/>
                                        </p:tgtEl>
                                        <p:attrNameLst>
                                          <p:attrName>style.rotation</p:attrName>
                                        </p:attrNameLst>
                                      </p:cBhvr>
                                      <p:tavLst>
                                        <p:tav tm="0">
                                          <p:val>
                                            <p:fltVal val="90"/>
                                          </p:val>
                                        </p:tav>
                                        <p:tav tm="100000">
                                          <p:val>
                                            <p:fltVal val="0"/>
                                          </p:val>
                                        </p:tav>
                                      </p:tavLst>
                                    </p:anim>
                                    <p:animEffect transition="in" filter="fade">
                                      <p:cBhvr>
                                        <p:cTn id="68" dur="1000"/>
                                        <p:tgtEl>
                                          <p:spTgt spid="79"/>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 calcmode="lin" valueType="num">
                                      <p:cBhvr>
                                        <p:cTn id="71" dur="1000" fill="hold"/>
                                        <p:tgtEl>
                                          <p:spTgt spid="75"/>
                                        </p:tgtEl>
                                        <p:attrNameLst>
                                          <p:attrName>ppt_w</p:attrName>
                                        </p:attrNameLst>
                                      </p:cBhvr>
                                      <p:tavLst>
                                        <p:tav tm="0">
                                          <p:val>
                                            <p:fltVal val="0"/>
                                          </p:val>
                                        </p:tav>
                                        <p:tav tm="100000">
                                          <p:val>
                                            <p:strVal val="#ppt_w"/>
                                          </p:val>
                                        </p:tav>
                                      </p:tavLst>
                                    </p:anim>
                                    <p:anim calcmode="lin" valueType="num">
                                      <p:cBhvr>
                                        <p:cTn id="72" dur="1000" fill="hold"/>
                                        <p:tgtEl>
                                          <p:spTgt spid="75"/>
                                        </p:tgtEl>
                                        <p:attrNameLst>
                                          <p:attrName>ppt_h</p:attrName>
                                        </p:attrNameLst>
                                      </p:cBhvr>
                                      <p:tavLst>
                                        <p:tav tm="0">
                                          <p:val>
                                            <p:fltVal val="0"/>
                                          </p:val>
                                        </p:tav>
                                        <p:tav tm="100000">
                                          <p:val>
                                            <p:strVal val="#ppt_h"/>
                                          </p:val>
                                        </p:tav>
                                      </p:tavLst>
                                    </p:anim>
                                    <p:anim calcmode="lin" valueType="num">
                                      <p:cBhvr>
                                        <p:cTn id="73" dur="1000" fill="hold"/>
                                        <p:tgtEl>
                                          <p:spTgt spid="75"/>
                                        </p:tgtEl>
                                        <p:attrNameLst>
                                          <p:attrName>style.rotation</p:attrName>
                                        </p:attrNameLst>
                                      </p:cBhvr>
                                      <p:tavLst>
                                        <p:tav tm="0">
                                          <p:val>
                                            <p:fltVal val="90"/>
                                          </p:val>
                                        </p:tav>
                                        <p:tav tm="100000">
                                          <p:val>
                                            <p:fltVal val="0"/>
                                          </p:val>
                                        </p:tav>
                                      </p:tavLst>
                                    </p:anim>
                                    <p:animEffect transition="in" filter="fade">
                                      <p:cBhvr>
                                        <p:cTn id="74" dur="1000"/>
                                        <p:tgtEl>
                                          <p:spTgt spid="75"/>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 calcmode="lin" valueType="num">
                                      <p:cBhvr>
                                        <p:cTn id="77" dur="1000" fill="hold"/>
                                        <p:tgtEl>
                                          <p:spTgt spid="76"/>
                                        </p:tgtEl>
                                        <p:attrNameLst>
                                          <p:attrName>ppt_w</p:attrName>
                                        </p:attrNameLst>
                                      </p:cBhvr>
                                      <p:tavLst>
                                        <p:tav tm="0">
                                          <p:val>
                                            <p:fltVal val="0"/>
                                          </p:val>
                                        </p:tav>
                                        <p:tav tm="100000">
                                          <p:val>
                                            <p:strVal val="#ppt_w"/>
                                          </p:val>
                                        </p:tav>
                                      </p:tavLst>
                                    </p:anim>
                                    <p:anim calcmode="lin" valueType="num">
                                      <p:cBhvr>
                                        <p:cTn id="78" dur="1000" fill="hold"/>
                                        <p:tgtEl>
                                          <p:spTgt spid="76"/>
                                        </p:tgtEl>
                                        <p:attrNameLst>
                                          <p:attrName>ppt_h</p:attrName>
                                        </p:attrNameLst>
                                      </p:cBhvr>
                                      <p:tavLst>
                                        <p:tav tm="0">
                                          <p:val>
                                            <p:fltVal val="0"/>
                                          </p:val>
                                        </p:tav>
                                        <p:tav tm="100000">
                                          <p:val>
                                            <p:strVal val="#ppt_h"/>
                                          </p:val>
                                        </p:tav>
                                      </p:tavLst>
                                    </p:anim>
                                    <p:anim calcmode="lin" valueType="num">
                                      <p:cBhvr>
                                        <p:cTn id="79" dur="1000" fill="hold"/>
                                        <p:tgtEl>
                                          <p:spTgt spid="76"/>
                                        </p:tgtEl>
                                        <p:attrNameLst>
                                          <p:attrName>style.rotation</p:attrName>
                                        </p:attrNameLst>
                                      </p:cBhvr>
                                      <p:tavLst>
                                        <p:tav tm="0">
                                          <p:val>
                                            <p:fltVal val="90"/>
                                          </p:val>
                                        </p:tav>
                                        <p:tav tm="100000">
                                          <p:val>
                                            <p:fltVal val="0"/>
                                          </p:val>
                                        </p:tav>
                                      </p:tavLst>
                                    </p:anim>
                                    <p:animEffect transition="in" filter="fade">
                                      <p:cBhvr>
                                        <p:cTn id="80"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P spid="70" grpId="0" animBg="1"/>
      <p:bldP spid="70" grpId="1" animBg="1"/>
      <p:bldP spid="71" grpId="0"/>
      <p:bldP spid="72" grpId="0"/>
      <p:bldP spid="73" grpId="0"/>
      <p:bldP spid="74" grpId="0"/>
      <p:bldP spid="75" grpId="0"/>
      <p:bldP spid="76" grpId="0"/>
      <p:bldP spid="77" grpId="0"/>
      <p:bldP spid="78" grpId="0"/>
      <p:bldP spid="79" grpId="0"/>
    </p:bldLst>
  </p:timing>
  <p:extLst>
    <p:ext uri="{E180D4A7-C9FB-4DFB-919C-405C955672EB}">
      <p14:showEvtLst xmlns:p14="http://schemas.microsoft.com/office/powerpoint/2010/main">
        <p14:playEvt time="0" objId="4"/>
        <p14:stopEvt time="55268"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446713-A644-F6A8-BEF2-74EBCFFAE03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3" name="Content Placeholder 2"/>
          <p:cNvSpPr>
            <a:spLocks noGrp="1"/>
          </p:cNvSpPr>
          <p:nvPr>
            <p:ph idx="1"/>
          </p:nvPr>
        </p:nvSpPr>
        <p:spPr>
          <a:xfrm>
            <a:off x="685800" y="1416937"/>
            <a:ext cx="10820400" cy="4024125"/>
          </a:xfrm>
        </p:spPr>
        <p:txBody>
          <a:bodyPr>
            <a:normAutofit lnSpcReduction="10000"/>
          </a:bodyPr>
          <a:lstStyle/>
          <a:p>
            <a:pPr marL="0" indent="0">
              <a:buNone/>
            </a:pPr>
            <a:r>
              <a:rPr lang="en-US" sz="2000" dirty="0">
                <a:ln w="3175" cmpd="sng">
                  <a:noFill/>
                </a:ln>
              </a:rPr>
              <a:t>NSA’s Commercial Solutions for Classified (CSfC) process</a:t>
            </a:r>
            <a:r>
              <a:rPr lang="en-US" sz="2000" b="1" dirty="0">
                <a:ln w="3175" cmpd="sng">
                  <a:noFill/>
                </a:ln>
              </a:rPr>
              <a:t> enables commercial products to be used in layered solutions to protect classified NSS information</a:t>
            </a:r>
            <a:r>
              <a:rPr lang="en-US" sz="2000" dirty="0">
                <a:ln w="3175" cmpd="sng">
                  <a:noFill/>
                </a:ln>
              </a:rPr>
              <a:t>. This will provide the ability to securely communicate based on commercial standards </a:t>
            </a:r>
            <a:r>
              <a:rPr lang="en-US" sz="2000" b="1" dirty="0">
                <a:ln w="3175" cmpd="sng">
                  <a:noFill/>
                </a:ln>
              </a:rPr>
              <a:t>in a solution that can be fielded in months, not years</a:t>
            </a:r>
            <a:r>
              <a:rPr lang="en-US" sz="2000" dirty="0">
                <a:ln w="3175" cmpd="sng">
                  <a:noFill/>
                </a:ln>
              </a:rPr>
              <a:t>. </a:t>
            </a:r>
          </a:p>
          <a:p>
            <a:pPr marL="0" indent="0">
              <a:buNone/>
            </a:pPr>
            <a:endParaRPr lang="en-US" sz="600" dirty="0">
              <a:ln w="3175" cmpd="sng">
                <a:noFill/>
              </a:ln>
            </a:endParaRPr>
          </a:p>
          <a:p>
            <a:pPr marL="0" indent="0">
              <a:buNone/>
            </a:pPr>
            <a:r>
              <a:rPr lang="en-US" sz="2000" dirty="0">
                <a:ln w="3175" cmpd="sng">
                  <a:noFill/>
                </a:ln>
              </a:rPr>
              <a:t>At its core is the </a:t>
            </a:r>
            <a:r>
              <a:rPr lang="en-US" sz="2000" b="1" dirty="0">
                <a:ln w="3175" cmpd="sng">
                  <a:noFill/>
                </a:ln>
              </a:rPr>
              <a:t>rule of two</a:t>
            </a:r>
            <a:r>
              <a:rPr lang="en-US" sz="2000" dirty="0">
                <a:ln w="3175" cmpd="sng">
                  <a:noFill/>
                </a:ln>
              </a:rPr>
              <a:t>: </a:t>
            </a:r>
            <a:r>
              <a:rPr lang="en-US" sz="2000" dirty="0"/>
              <a:t> two completely independent layers of cryptography to protect data.</a:t>
            </a:r>
          </a:p>
          <a:p>
            <a:pPr marL="0" indent="0">
              <a:buNone/>
            </a:pPr>
            <a:endParaRPr lang="en-US" sz="2000" dirty="0">
              <a:ln w="3175" cmpd="sng">
                <a:noFill/>
              </a:ln>
            </a:endParaRPr>
          </a:p>
          <a:p>
            <a:pPr marL="0" indent="0">
              <a:lnSpc>
                <a:spcPct val="115000"/>
              </a:lnSpc>
              <a:spcBef>
                <a:spcPts val="900"/>
              </a:spcBef>
              <a:spcAft>
                <a:spcPts val="300"/>
              </a:spcAft>
              <a:buNone/>
            </a:pPr>
            <a:r>
              <a:rPr lang="en-US" sz="2400" b="1" kern="0" dirty="0"/>
              <a:t>Assurances</a:t>
            </a:r>
          </a:p>
          <a:p>
            <a:pPr>
              <a:spcBef>
                <a:spcPts val="0"/>
              </a:spcBef>
              <a:buClr>
                <a:srgbClr val="00000A"/>
              </a:buClr>
              <a:buSzPts val="1000"/>
              <a:buFont typeface="Wingdings 2" panose="05020102010507070707" pitchFamily="18" charset="2"/>
              <a:buChar char=""/>
            </a:pPr>
            <a:r>
              <a:rPr lang="en-US" sz="2000" dirty="0">
                <a:ea typeface="Calibri" panose="020F0502020204030204" pitchFamily="34" charset="0"/>
                <a:cs typeface="Wingdings 2" panose="05020102010507070707" pitchFamily="18" charset="2"/>
              </a:rPr>
              <a:t>Standards Based – NIST SP 800-53A, 800-56/57 security controls</a:t>
            </a:r>
          </a:p>
          <a:p>
            <a:pPr>
              <a:spcBef>
                <a:spcPts val="0"/>
              </a:spcBef>
              <a:buClr>
                <a:srgbClr val="00000A"/>
              </a:buClr>
              <a:buSzPts val="1000"/>
              <a:buFont typeface="Wingdings 2" panose="05020102010507070707" pitchFamily="18" charset="2"/>
              <a:buChar char=""/>
            </a:pPr>
            <a:r>
              <a:rPr lang="en-US" sz="2000" dirty="0">
                <a:ea typeface="Calibri" panose="020F0502020204030204" pitchFamily="34" charset="0"/>
                <a:cs typeface="Wingdings 2" panose="05020102010507070707" pitchFamily="18" charset="2"/>
              </a:rPr>
              <a:t>Security Tested Capability Packages against NIAP Protection Profiles</a:t>
            </a:r>
          </a:p>
          <a:p>
            <a:pPr>
              <a:spcBef>
                <a:spcPts val="0"/>
              </a:spcBef>
              <a:buClr>
                <a:srgbClr val="00000A"/>
              </a:buClr>
              <a:buSzPts val="1000"/>
              <a:buFont typeface="Wingdings 2" panose="05020102010507070707" pitchFamily="18" charset="2"/>
              <a:buChar char=""/>
            </a:pPr>
            <a:r>
              <a:rPr lang="en-US" sz="2000" dirty="0">
                <a:ea typeface="Calibri" panose="020F0502020204030204" pitchFamily="34" charset="0"/>
                <a:cs typeface="Wingdings 2" panose="05020102010507070707" pitchFamily="18" charset="2"/>
              </a:rPr>
              <a:t>Approved Component Selection Process via NSA</a:t>
            </a:r>
          </a:p>
          <a:p>
            <a:pPr>
              <a:spcBef>
                <a:spcPts val="0"/>
              </a:spcBef>
              <a:buClr>
                <a:srgbClr val="00000A"/>
              </a:buClr>
              <a:buSzPts val="1000"/>
              <a:buFont typeface="Wingdings 2" panose="05020102010507070707" pitchFamily="18" charset="2"/>
              <a:buChar char=""/>
            </a:pPr>
            <a:r>
              <a:rPr lang="en-US" sz="2000" dirty="0">
                <a:ea typeface="Calibri" panose="020F0502020204030204" pitchFamily="34" charset="0"/>
                <a:cs typeface="Wingdings 2" panose="05020102010507070707" pitchFamily="18" charset="2"/>
              </a:rPr>
              <a:t>Vetted Trusted Integrator Process via NSA</a:t>
            </a:r>
          </a:p>
          <a:p>
            <a:pPr marL="0" indent="0">
              <a:buNone/>
            </a:pPr>
            <a:endParaRPr lang="en-US" dirty="0"/>
          </a:p>
        </p:txBody>
      </p:sp>
      <p:sp>
        <p:nvSpPr>
          <p:cNvPr id="4" name="Title 9">
            <a:extLst>
              <a:ext uri="{FF2B5EF4-FFF2-40B4-BE49-F238E27FC236}">
                <a16:creationId xmlns:a16="http://schemas.microsoft.com/office/drawing/2014/main" id="{D0861647-943B-61A9-03F7-86EF2B1602AA}"/>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Commercial Solutions for Classified</a:t>
            </a:r>
          </a:p>
        </p:txBody>
      </p:sp>
    </p:spTree>
    <p:custDataLst>
      <p:tags r:id="rId1"/>
    </p:custDataLst>
    <p:extLst>
      <p:ext uri="{BB962C8B-B14F-4D97-AF65-F5344CB8AC3E}">
        <p14:creationId xmlns:p14="http://schemas.microsoft.com/office/powerpoint/2010/main" val="2234888191"/>
      </p:ext>
    </p:extLst>
  </p:cSld>
  <p:clrMapOvr>
    <a:masterClrMapping/>
  </p:clrMapOvr>
  <p:extLst>
    <p:ext uri="{E180D4A7-C9FB-4DFB-919C-405C955672EB}">
      <p14:showEvtLst xmlns:p14="http://schemas.microsoft.com/office/powerpoint/2010/main">
        <p14:playEvt time="0" objId="4"/>
        <p14:stopEvt time="55268"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1034" y="131737"/>
            <a:ext cx="10911306" cy="6636260"/>
          </a:xfrm>
          <a:prstGeom prst="rect">
            <a:avLst/>
          </a:prstGeom>
        </p:spPr>
      </p:pic>
    </p:spTree>
    <p:custDataLst>
      <p:tags r:id="rId1"/>
    </p:custDataLst>
    <p:extLst>
      <p:ext uri="{BB962C8B-B14F-4D97-AF65-F5344CB8AC3E}">
        <p14:creationId xmlns:p14="http://schemas.microsoft.com/office/powerpoint/2010/main" val="1375489527"/>
      </p:ext>
    </p:extLst>
  </p:cSld>
  <p:clrMapOvr>
    <a:masterClrMapping/>
  </p:clrMapOvr>
  <p:extLst>
    <p:ext uri="{E180D4A7-C9FB-4DFB-919C-405C955672EB}">
      <p14:showEvtLst xmlns:p14="http://schemas.microsoft.com/office/powerpoint/2010/main">
        <p14:playEvt time="0" objId="4"/>
        <p14:stopEvt time="55268" objId="4"/>
      </p14:showEvtLst>
    </p:ext>
  </p:extLs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BB7DF3-A79D-C2BF-BCFF-B7C9A14A87A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18766"/>
          </a:xfrm>
          <a:prstGeom prst="rect">
            <a:avLst/>
          </a:prstGeom>
        </p:spPr>
      </p:pic>
      <p:pic>
        <p:nvPicPr>
          <p:cNvPr id="4" name="Picture 3" descr="A picture containing screenshot&#10;&#10;Description automatically generated">
            <a:extLst>
              <a:ext uri="{FF2B5EF4-FFF2-40B4-BE49-F238E27FC236}">
                <a16:creationId xmlns:a16="http://schemas.microsoft.com/office/drawing/2014/main" id="{20635C31-0E9A-419C-A423-7559ACD086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5264" y="1171867"/>
            <a:ext cx="8201472" cy="5266743"/>
          </a:xfrm>
          <a:prstGeom prst="rect">
            <a:avLst/>
          </a:prstGeom>
        </p:spPr>
      </p:pic>
      <p:sp>
        <p:nvSpPr>
          <p:cNvPr id="3" name="Title 9">
            <a:extLst>
              <a:ext uri="{FF2B5EF4-FFF2-40B4-BE49-F238E27FC236}">
                <a16:creationId xmlns:a16="http://schemas.microsoft.com/office/drawing/2014/main" id="{5364C7EF-7DD9-C07D-A658-7B05BE150DE4}"/>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How Much Time Do We Have?</a:t>
            </a:r>
          </a:p>
        </p:txBody>
      </p:sp>
    </p:spTree>
    <p:custDataLst>
      <p:tags r:id="rId1"/>
    </p:custDataLst>
    <p:extLst>
      <p:ext uri="{BB962C8B-B14F-4D97-AF65-F5344CB8AC3E}">
        <p14:creationId xmlns:p14="http://schemas.microsoft.com/office/powerpoint/2010/main" val="415579821"/>
      </p:ext>
    </p:extLst>
  </p:cSld>
  <p:clrMapOvr>
    <a:masterClrMapping/>
  </p:clrMapOvr>
  <p:extLst>
    <p:ext uri="{E180D4A7-C9FB-4DFB-919C-405C955672EB}">
      <p14:showEvtLst xmlns:p14="http://schemas.microsoft.com/office/powerpoint/2010/main">
        <p14:playEvt time="0" objId="4"/>
        <p14:stopEvt time="55268"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42A0C7-094F-5D04-FF8C-2D54A0DEC8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18765"/>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D584CAE0-2209-D2D4-4EC9-E80223FE6D4E}"/>
              </a:ext>
            </a:extLst>
          </p:cNvPr>
          <p:cNvPicPr>
            <a:picLocks noChangeAspect="1"/>
          </p:cNvPicPr>
          <p:nvPr/>
        </p:nvPicPr>
        <p:blipFill>
          <a:blip r:embed="rId4"/>
          <a:stretch>
            <a:fillRect/>
          </a:stretch>
        </p:blipFill>
        <p:spPr>
          <a:xfrm>
            <a:off x="904142" y="1293028"/>
            <a:ext cx="10383715" cy="5015334"/>
          </a:xfrm>
          <a:prstGeom prst="rect">
            <a:avLst/>
          </a:prstGeom>
        </p:spPr>
      </p:pic>
      <p:sp>
        <p:nvSpPr>
          <p:cNvPr id="6" name="Title 9">
            <a:extLst>
              <a:ext uri="{FF2B5EF4-FFF2-40B4-BE49-F238E27FC236}">
                <a16:creationId xmlns:a16="http://schemas.microsoft.com/office/drawing/2014/main" id="{E8D94806-1307-F8C1-81C6-B163FCF4B876}"/>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How Much Time Do We Have?</a:t>
            </a:r>
          </a:p>
        </p:txBody>
      </p:sp>
    </p:spTree>
    <p:custDataLst>
      <p:tags r:id="rId1"/>
    </p:custDataLst>
    <p:extLst>
      <p:ext uri="{BB962C8B-B14F-4D97-AF65-F5344CB8AC3E}">
        <p14:creationId xmlns:p14="http://schemas.microsoft.com/office/powerpoint/2010/main" val="3180529247"/>
      </p:ext>
    </p:extLst>
  </p:cSld>
  <p:clrMapOvr>
    <a:masterClrMapping/>
  </p:clrMapOvr>
  <p:extLst>
    <p:ext uri="{E180D4A7-C9FB-4DFB-919C-405C955672EB}">
      <p14:showEvtLst xmlns:p14="http://schemas.microsoft.com/office/powerpoint/2010/main">
        <p14:playEvt time="0" objId="4"/>
        <p14:stopEvt time="55268" objId="4"/>
      </p14:showEvt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F0275A-88AA-BFC7-F310-B1921ED084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TextBox 3">
            <a:extLst>
              <a:ext uri="{FF2B5EF4-FFF2-40B4-BE49-F238E27FC236}">
                <a16:creationId xmlns:a16="http://schemas.microsoft.com/office/drawing/2014/main" id="{09020104-CC83-CE6D-67E7-3617E00123A3}"/>
              </a:ext>
            </a:extLst>
          </p:cNvPr>
          <p:cNvSpPr txBox="1"/>
          <p:nvPr/>
        </p:nvSpPr>
        <p:spPr>
          <a:xfrm>
            <a:off x="531242" y="1254349"/>
            <a:ext cx="11114417" cy="3139321"/>
          </a:xfrm>
          <a:prstGeom prst="rect">
            <a:avLst/>
          </a:prstGeom>
          <a:noFill/>
        </p:spPr>
        <p:txBody>
          <a:bodyPr wrap="square">
            <a:spAutoFit/>
          </a:bodyPr>
          <a:lstStyle/>
          <a:p>
            <a:r>
              <a:rPr lang="en-US" dirty="0"/>
              <a:t>Classic computers use ones and zeros to represent data bytes.</a:t>
            </a:r>
          </a:p>
          <a:p>
            <a:endParaRPr lang="en-US" dirty="0"/>
          </a:p>
          <a:p>
            <a:r>
              <a:rPr lang="en-US" dirty="0"/>
              <a:t>Qubit (Quantum Bit) is a basic unit of Quantum Information.  Qubits can also achieve a mixed state, called a “superposition” where they are both 1 and 0 at the same time (imagine the lights are OFF and ON at the same time!).</a:t>
            </a:r>
          </a:p>
          <a:p>
            <a:endParaRPr lang="en-US" dirty="0"/>
          </a:p>
          <a:p>
            <a:r>
              <a:rPr lang="en-US" dirty="0"/>
              <a:t>A regular computer tries to solve a problem the same way you might try to escape a maze – by trying every possible path, turning back at dead ends, until you eventually find the way out. Superposition allows the quantum computer to try all the paths at once.</a:t>
            </a:r>
          </a:p>
          <a:p>
            <a:endParaRPr lang="en-US" dirty="0"/>
          </a:p>
          <a:p>
            <a:endParaRPr lang="en-US" dirty="0"/>
          </a:p>
        </p:txBody>
      </p:sp>
      <p:pic>
        <p:nvPicPr>
          <p:cNvPr id="5" name="Picture 4" descr="A picture containing text, clock&#10;&#10;Description automatically generated">
            <a:extLst>
              <a:ext uri="{FF2B5EF4-FFF2-40B4-BE49-F238E27FC236}">
                <a16:creationId xmlns:a16="http://schemas.microsoft.com/office/drawing/2014/main" id="{A6DCED0F-2148-937C-52AC-2D94246A17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4393" y="3923789"/>
            <a:ext cx="4926043" cy="2685913"/>
          </a:xfrm>
          <a:prstGeom prst="rect">
            <a:avLst/>
          </a:prstGeom>
        </p:spPr>
      </p:pic>
      <p:pic>
        <p:nvPicPr>
          <p:cNvPr id="7" name="Picture 6" descr="Diagram&#10;&#10;Description automatically generated">
            <a:extLst>
              <a:ext uri="{FF2B5EF4-FFF2-40B4-BE49-F238E27FC236}">
                <a16:creationId xmlns:a16="http://schemas.microsoft.com/office/drawing/2014/main" id="{0220F00B-0700-3273-E9EE-DC1627CD30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2914" y="3923789"/>
            <a:ext cx="5084693" cy="2685914"/>
          </a:xfrm>
          <a:prstGeom prst="rect">
            <a:avLst/>
          </a:prstGeom>
        </p:spPr>
      </p:pic>
      <p:sp>
        <p:nvSpPr>
          <p:cNvPr id="3" name="Title 9">
            <a:extLst>
              <a:ext uri="{FF2B5EF4-FFF2-40B4-BE49-F238E27FC236}">
                <a16:creationId xmlns:a16="http://schemas.microsoft.com/office/drawing/2014/main" id="{F2F06490-61A9-96E3-86A0-9F8D5B19D6EB}"/>
              </a:ext>
            </a:extLst>
          </p:cNvPr>
          <p:cNvSpPr txBox="1">
            <a:spLocks/>
          </p:cNvSpPr>
          <p:nvPr/>
        </p:nvSpPr>
        <p:spPr>
          <a:xfrm>
            <a:off x="546341" y="-1"/>
            <a:ext cx="8183665"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Bits to Qubits</a:t>
            </a:r>
          </a:p>
        </p:txBody>
      </p:sp>
    </p:spTree>
    <p:custDataLst>
      <p:tags r:id="rId1"/>
    </p:custDataLst>
    <p:extLst>
      <p:ext uri="{BB962C8B-B14F-4D97-AF65-F5344CB8AC3E}">
        <p14:creationId xmlns:p14="http://schemas.microsoft.com/office/powerpoint/2010/main" val="863101117"/>
      </p:ext>
    </p:extLst>
  </p:cSld>
  <p:clrMapOvr>
    <a:masterClrMapping/>
  </p:clrMapOvr>
  <p:extLst>
    <p:ext uri="{E180D4A7-C9FB-4DFB-919C-405C955672EB}">
      <p14:showEvtLst xmlns:p14="http://schemas.microsoft.com/office/powerpoint/2010/main">
        <p14:playEvt time="94" objId="4"/>
        <p14:stopEvt time="36329"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53A4C56-DFBC-9566-7EE5-B59865E7AD4D}"/>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a:stretch/>
        </p:blipFill>
        <p:spPr>
          <a:xfrm>
            <a:off x="0" y="39235"/>
            <a:ext cx="12192000" cy="6818765"/>
          </a:xfrm>
          <a:prstGeom prst="rect">
            <a:avLst/>
          </a:prstGeom>
        </p:spPr>
      </p:pic>
      <p:sp>
        <p:nvSpPr>
          <p:cNvPr id="8" name="Title 9">
            <a:extLst>
              <a:ext uri="{FF2B5EF4-FFF2-40B4-BE49-F238E27FC236}">
                <a16:creationId xmlns:a16="http://schemas.microsoft.com/office/drawing/2014/main" id="{0E3A6ECC-714F-FB2E-E28E-037B12A71378}"/>
              </a:ext>
            </a:extLst>
          </p:cNvPr>
          <p:cNvSpPr txBox="1">
            <a:spLocks/>
          </p:cNvSpPr>
          <p:nvPr/>
        </p:nvSpPr>
        <p:spPr>
          <a:xfrm>
            <a:off x="546341" y="39235"/>
            <a:ext cx="1019093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Conclusion</a:t>
            </a:r>
          </a:p>
        </p:txBody>
      </p:sp>
      <p:pic>
        <p:nvPicPr>
          <p:cNvPr id="9" name="Picture 8">
            <a:extLst>
              <a:ext uri="{FF2B5EF4-FFF2-40B4-BE49-F238E27FC236}">
                <a16:creationId xmlns:a16="http://schemas.microsoft.com/office/drawing/2014/main" id="{1D290F7C-EAD6-1C9E-117A-105E2530B9A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4756646" cy="6858000"/>
          </a:xfrm>
          <a:prstGeom prst="rect">
            <a:avLst/>
          </a:prstGeom>
        </p:spPr>
      </p:pic>
      <p:sp>
        <p:nvSpPr>
          <p:cNvPr id="10" name="Title 9">
            <a:extLst>
              <a:ext uri="{FF2B5EF4-FFF2-40B4-BE49-F238E27FC236}">
                <a16:creationId xmlns:a16="http://schemas.microsoft.com/office/drawing/2014/main" id="{DBB9598E-8C9B-0A06-419B-6FBF521D6CDC}"/>
              </a:ext>
            </a:extLst>
          </p:cNvPr>
          <p:cNvSpPr>
            <a:spLocks noGrp="1"/>
          </p:cNvSpPr>
          <p:nvPr>
            <p:ph type="title"/>
          </p:nvPr>
        </p:nvSpPr>
        <p:spPr>
          <a:xfrm>
            <a:off x="4130255" y="0"/>
            <a:ext cx="8183665" cy="1293028"/>
          </a:xfrm>
        </p:spPr>
        <p:txBody>
          <a:body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Conclusion</a:t>
            </a:r>
          </a:p>
        </p:txBody>
      </p:sp>
      <p:sp>
        <p:nvSpPr>
          <p:cNvPr id="5" name="TextBox 4">
            <a:extLst>
              <a:ext uri="{FF2B5EF4-FFF2-40B4-BE49-F238E27FC236}">
                <a16:creationId xmlns:a16="http://schemas.microsoft.com/office/drawing/2014/main" id="{688E1BF7-3F1D-3D81-2F1D-545D89BEBD91}"/>
              </a:ext>
            </a:extLst>
          </p:cNvPr>
          <p:cNvSpPr txBox="1"/>
          <p:nvPr/>
        </p:nvSpPr>
        <p:spPr>
          <a:xfrm>
            <a:off x="4534930" y="1371498"/>
            <a:ext cx="7110729" cy="3477875"/>
          </a:xfrm>
          <a:prstGeom prst="rect">
            <a:avLst/>
          </a:prstGeom>
          <a:noFill/>
        </p:spPr>
        <p:txBody>
          <a:bodyPr wrap="square">
            <a:spAutoFit/>
          </a:bodyPr>
          <a:lstStyle/>
          <a:p>
            <a:r>
              <a:rPr lang="en-US" sz="2000" dirty="0"/>
              <a:t>Organizations must </a:t>
            </a:r>
            <a:r>
              <a:rPr lang="en-US" sz="2000" b="1" dirty="0">
                <a:solidFill>
                  <a:schemeClr val="accent1"/>
                </a:solidFill>
              </a:rPr>
              <a:t>Plan Today </a:t>
            </a:r>
            <a:r>
              <a:rPr lang="en-US" sz="2000" dirty="0"/>
              <a:t>for the inevitable Q-Day.</a:t>
            </a:r>
          </a:p>
          <a:p>
            <a:pPr marL="0" indent="0">
              <a:buNone/>
            </a:pPr>
            <a:endParaRPr lang="en-US" sz="2000" dirty="0"/>
          </a:p>
          <a:p>
            <a:r>
              <a:rPr lang="en-US" sz="2000" b="1" dirty="0">
                <a:solidFill>
                  <a:schemeClr val="accent1"/>
                </a:solidFill>
              </a:rPr>
              <a:t>Secure communications NOW</a:t>
            </a:r>
            <a:r>
              <a:rPr lang="en-US" sz="2000" b="1" dirty="0"/>
              <a:t>, </a:t>
            </a:r>
            <a:r>
              <a:rPr lang="en-US" sz="2000" dirty="0"/>
              <a:t>as all captured encrypted data is subject to storage and decryption later.</a:t>
            </a:r>
          </a:p>
          <a:p>
            <a:pPr marL="0" indent="0">
              <a:buNone/>
            </a:pPr>
            <a:endParaRPr lang="en-US" sz="2000" dirty="0"/>
          </a:p>
          <a:p>
            <a:r>
              <a:rPr lang="en-US" sz="2000" dirty="0"/>
              <a:t>Consider </a:t>
            </a:r>
            <a:r>
              <a:rPr lang="en-US" sz="2000" b="1" dirty="0">
                <a:solidFill>
                  <a:schemeClr val="accent1"/>
                </a:solidFill>
              </a:rPr>
              <a:t>employing layered defenses such as CSfC </a:t>
            </a:r>
            <a:r>
              <a:rPr lang="en-US" sz="2000" dirty="0"/>
              <a:t>in security strategy.</a:t>
            </a:r>
          </a:p>
          <a:p>
            <a:pPr marL="0" indent="0">
              <a:buNone/>
            </a:pPr>
            <a:endParaRPr lang="en-US" sz="2000" dirty="0"/>
          </a:p>
          <a:p>
            <a:r>
              <a:rPr lang="en-US" sz="2000" dirty="0"/>
              <a:t>Stay up to date with what NIST and the NSA are doing to combat this threat.</a:t>
            </a:r>
          </a:p>
        </p:txBody>
      </p:sp>
      <p:sp>
        <p:nvSpPr>
          <p:cNvPr id="12" name="TextBox 11">
            <a:extLst>
              <a:ext uri="{FF2B5EF4-FFF2-40B4-BE49-F238E27FC236}">
                <a16:creationId xmlns:a16="http://schemas.microsoft.com/office/drawing/2014/main" id="{EFE1502C-0A84-29D7-8F80-A9323652B15B}"/>
              </a:ext>
            </a:extLst>
          </p:cNvPr>
          <p:cNvSpPr txBox="1"/>
          <p:nvPr/>
        </p:nvSpPr>
        <p:spPr>
          <a:xfrm>
            <a:off x="4130255" y="6257551"/>
            <a:ext cx="6159842" cy="338554"/>
          </a:xfrm>
          <a:prstGeom prst="rect">
            <a:avLst/>
          </a:prstGeom>
          <a:noFill/>
        </p:spPr>
        <p:txBody>
          <a:bodyPr wrap="square">
            <a:spAutoFit/>
          </a:bodyPr>
          <a:lstStyle/>
          <a:p>
            <a:r>
              <a:rPr lang="en-US" sz="1600" u="sng" dirty="0"/>
              <a:t>https://</a:t>
            </a:r>
            <a:r>
              <a:rPr lang="en-US" sz="1600" u="sng" dirty="0" err="1"/>
              <a:t>csrc.nist.gov</a:t>
            </a:r>
            <a:r>
              <a:rPr lang="en-US" sz="1600" u="sng" dirty="0"/>
              <a:t>/Projects/post-quantum-cryptography</a:t>
            </a:r>
          </a:p>
        </p:txBody>
      </p:sp>
    </p:spTree>
    <p:custDataLst>
      <p:tags r:id="rId1"/>
    </p:custDataLst>
    <p:extLst>
      <p:ext uri="{BB962C8B-B14F-4D97-AF65-F5344CB8AC3E}">
        <p14:creationId xmlns:p14="http://schemas.microsoft.com/office/powerpoint/2010/main" val="3777266711"/>
      </p:ext>
    </p:extLst>
  </p:cSld>
  <p:clrMapOvr>
    <a:masterClrMapping/>
  </p:clrMapOvr>
  <p:extLst>
    <p:ext uri="{E180D4A7-C9FB-4DFB-919C-405C955672EB}">
      <p14:showEvtLst xmlns:p14="http://schemas.microsoft.com/office/powerpoint/2010/main">
        <p14:playEvt time="94" objId="4"/>
        <p14:stopEvt time="36329"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EAAADA0-6E0B-3819-E786-92E89536A79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7A33F83-C46F-8130-E631-E3ADE71700DC}"/>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rcRect/>
          <a:stretch/>
        </p:blipFill>
        <p:spPr>
          <a:xfrm>
            <a:off x="0" y="0"/>
            <a:ext cx="12192000" cy="6869724"/>
          </a:xfrm>
          <a:prstGeom prst="rect">
            <a:avLst/>
          </a:prstGeom>
        </p:spPr>
      </p:pic>
      <p:pic>
        <p:nvPicPr>
          <p:cNvPr id="5" name="Picture 4">
            <a:extLst>
              <a:ext uri="{FF2B5EF4-FFF2-40B4-BE49-F238E27FC236}">
                <a16:creationId xmlns:a16="http://schemas.microsoft.com/office/drawing/2014/main" id="{7ABD481B-2A1C-2B26-9467-73D2E0269C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22198" y="0"/>
            <a:ext cx="7669802" cy="6858000"/>
          </a:xfrm>
          <a:prstGeom prst="rect">
            <a:avLst/>
          </a:prstGeom>
        </p:spPr>
      </p:pic>
      <p:sp>
        <p:nvSpPr>
          <p:cNvPr id="3" name="Subtitle 2">
            <a:extLst>
              <a:ext uri="{FF2B5EF4-FFF2-40B4-BE49-F238E27FC236}">
                <a16:creationId xmlns:a16="http://schemas.microsoft.com/office/drawing/2014/main" id="{5B0F40C3-0A44-139C-F025-43340D66C1A9}"/>
              </a:ext>
            </a:extLst>
          </p:cNvPr>
          <p:cNvSpPr>
            <a:spLocks noGrp="1"/>
          </p:cNvSpPr>
          <p:nvPr>
            <p:ph type="subTitle" idx="1"/>
          </p:nvPr>
        </p:nvSpPr>
        <p:spPr>
          <a:xfrm>
            <a:off x="353197" y="4418373"/>
            <a:ext cx="6954982" cy="685800"/>
          </a:xfrm>
        </p:spPr>
        <p:txBody>
          <a:bodyPr>
            <a:normAutofit fontScale="92500" lnSpcReduction="10000"/>
          </a:bodyPr>
          <a:lstStyle/>
          <a:p>
            <a:r>
              <a:rPr lang="en-US" dirty="0"/>
              <a:t>Jim West, CISSP-ISSEP, ISSAP, ISSMP, SSCP, CIPP, PMP</a:t>
            </a:r>
          </a:p>
          <a:p>
            <a:r>
              <a:rPr lang="en-US" dirty="0"/>
              <a:t>C-CISO, S-CISO, CEH, GSLC, GCIH, GSNA, GPEN, G2700</a:t>
            </a:r>
          </a:p>
          <a:p>
            <a:endParaRPr lang="en-US" dirty="0"/>
          </a:p>
        </p:txBody>
      </p:sp>
      <p:sp>
        <p:nvSpPr>
          <p:cNvPr id="6" name="TextBox 5">
            <a:extLst>
              <a:ext uri="{FF2B5EF4-FFF2-40B4-BE49-F238E27FC236}">
                <a16:creationId xmlns:a16="http://schemas.microsoft.com/office/drawing/2014/main" id="{894BF78C-DFB4-202A-27A8-8A2E9CF9ABE7}"/>
              </a:ext>
            </a:extLst>
          </p:cNvPr>
          <p:cNvSpPr txBox="1"/>
          <p:nvPr/>
        </p:nvSpPr>
        <p:spPr>
          <a:xfrm>
            <a:off x="353197" y="1162101"/>
            <a:ext cx="8336533" cy="2862322"/>
          </a:xfrm>
          <a:prstGeom prst="rect">
            <a:avLst/>
          </a:prstGeom>
          <a:noFill/>
        </p:spPr>
        <p:txBody>
          <a:bodyPr wrap="square" rtlCol="0">
            <a:spAutoFit/>
          </a:bodyPr>
          <a:lstStyle/>
          <a:p>
            <a:r>
              <a:rPr lang="en-US" sz="5800" b="1" dirty="0">
                <a:effectLst/>
                <a:latin typeface="Helvetica Neue" panose="02000503000000020004" pitchFamily="2" charset="0"/>
              </a:rPr>
              <a:t>The Encryption </a:t>
            </a:r>
          </a:p>
          <a:p>
            <a:r>
              <a:rPr lang="en-US" sz="5800" b="1" dirty="0">
                <a:solidFill>
                  <a:schemeClr val="accent1"/>
                </a:solidFill>
                <a:effectLst/>
                <a:latin typeface="Helvetica Neue" panose="02000503000000020004" pitchFamily="2" charset="0"/>
              </a:rPr>
              <a:t>Endgame</a:t>
            </a:r>
            <a:r>
              <a:rPr lang="en-US" sz="5800" b="1" dirty="0">
                <a:effectLst/>
                <a:latin typeface="Helvetica Neue" panose="02000503000000020004" pitchFamily="2" charset="0"/>
              </a:rPr>
              <a:t>: Beating </a:t>
            </a:r>
          </a:p>
          <a:p>
            <a:r>
              <a:rPr lang="en-US" sz="5800" b="1" dirty="0">
                <a:effectLst/>
                <a:latin typeface="Helvetica Neue" panose="02000503000000020004" pitchFamily="2" charset="0"/>
              </a:rPr>
              <a:t>the </a:t>
            </a:r>
            <a:r>
              <a:rPr lang="en-US" sz="5800" b="1" dirty="0">
                <a:solidFill>
                  <a:schemeClr val="accent1"/>
                </a:solidFill>
                <a:effectLst/>
                <a:latin typeface="Helvetica Neue" panose="02000503000000020004" pitchFamily="2" charset="0"/>
              </a:rPr>
              <a:t>Quantum</a:t>
            </a:r>
            <a:r>
              <a:rPr lang="en-US" sz="5800" b="1" dirty="0">
                <a:effectLst/>
                <a:latin typeface="Helvetica Neue" panose="02000503000000020004" pitchFamily="2" charset="0"/>
              </a:rPr>
              <a:t> Clock</a:t>
            </a:r>
          </a:p>
        </p:txBody>
      </p:sp>
    </p:spTree>
    <p:extLst>
      <p:ext uri="{BB962C8B-B14F-4D97-AF65-F5344CB8AC3E}">
        <p14:creationId xmlns:p14="http://schemas.microsoft.com/office/powerpoint/2010/main" val="92479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7FCFB3-054C-D457-5DF4-3E8AFC5CD1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 y="0"/>
            <a:ext cx="12192002" cy="6845688"/>
          </a:xfrm>
          <a:prstGeom prst="rect">
            <a:avLst/>
          </a:prstGeom>
        </p:spPr>
      </p:pic>
      <p:pic>
        <p:nvPicPr>
          <p:cNvPr id="5" name="Picture 4" descr="A picture containing text, black, white, fabric&#10;&#10;Description automatically generated">
            <a:extLst>
              <a:ext uri="{FF2B5EF4-FFF2-40B4-BE49-F238E27FC236}">
                <a16:creationId xmlns:a16="http://schemas.microsoft.com/office/drawing/2014/main" id="{3E2B5CE0-2DA5-95D3-0C79-ACF54056E99C}"/>
              </a:ext>
            </a:extLst>
          </p:cNvPr>
          <p:cNvPicPr>
            <a:picLocks noChangeAspect="1"/>
          </p:cNvPicPr>
          <p:nvPr/>
        </p:nvPicPr>
        <p:blipFill>
          <a:blip r:embed="rId4" cstate="screen">
            <a:extLst>
              <a:ext uri="{28A0092B-C50C-407E-A947-70E740481C1C}">
                <a14:useLocalDpi xmlns:a14="http://schemas.microsoft.com/office/drawing/2010/main"/>
              </a:ext>
            </a:extLst>
          </a:blip>
          <a:srcRect l="668" t="7837"/>
          <a:stretch/>
        </p:blipFill>
        <p:spPr>
          <a:xfrm>
            <a:off x="2954811" y="1305341"/>
            <a:ext cx="6282377" cy="4810626"/>
          </a:xfrm>
          <a:prstGeom prst="rect">
            <a:avLst/>
          </a:prstGeom>
        </p:spPr>
      </p:pic>
      <p:sp>
        <p:nvSpPr>
          <p:cNvPr id="2" name="Title 9">
            <a:extLst>
              <a:ext uri="{FF2B5EF4-FFF2-40B4-BE49-F238E27FC236}">
                <a16:creationId xmlns:a16="http://schemas.microsoft.com/office/drawing/2014/main" id="{C5FFA9CC-D938-127F-D4AC-D5A583375412}"/>
              </a:ext>
            </a:extLst>
          </p:cNvPr>
          <p:cNvSpPr>
            <a:spLocks noGrp="1"/>
          </p:cNvSpPr>
          <p:nvPr>
            <p:ph type="title"/>
          </p:nvPr>
        </p:nvSpPr>
        <p:spPr>
          <a:xfrm>
            <a:off x="1" y="12313"/>
            <a:ext cx="12192000" cy="1293028"/>
          </a:xfrm>
        </p:spPr>
        <p:txBody>
          <a:bodyPr/>
          <a:lstStyle/>
          <a:p>
            <a:pPr algn="ctr"/>
            <a:r>
              <a:rPr lang="en-US" b="1" cap="none" dirty="0">
                <a:latin typeface="Helvetica Neue" panose="02000503000000020004" pitchFamily="2" charset="0"/>
                <a:ea typeface="Helvetica Neue" panose="02000503000000020004" pitchFamily="2" charset="0"/>
                <a:cs typeface="Helvetica Neue" panose="02000503000000020004" pitchFamily="2" charset="0"/>
              </a:rPr>
              <a:t>Classic Computing – One Path at a Time</a:t>
            </a:r>
          </a:p>
        </p:txBody>
      </p:sp>
    </p:spTree>
    <p:custDataLst>
      <p:tags r:id="rId1"/>
    </p:custDataLst>
    <p:extLst>
      <p:ext uri="{BB962C8B-B14F-4D97-AF65-F5344CB8AC3E}">
        <p14:creationId xmlns:p14="http://schemas.microsoft.com/office/powerpoint/2010/main" val="721644881"/>
      </p:ext>
    </p:extLst>
  </p:cSld>
  <p:clrMapOvr>
    <a:masterClrMapping/>
  </p:clrMapOvr>
  <p:extLst>
    <p:ext uri="{E180D4A7-C9FB-4DFB-919C-405C955672EB}">
      <p14:showEvtLst xmlns:p14="http://schemas.microsoft.com/office/powerpoint/2010/main">
        <p14:playEvt time="94" objId="4"/>
        <p14:stopEvt time="36329" objId="4"/>
      </p14:showEvtLst>
    </p:ext>
  </p:extLs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D92CC2-9970-42EA-2FCA-A4D22D043C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 y="0"/>
            <a:ext cx="12192000" cy="6845687"/>
          </a:xfrm>
          <a:prstGeom prst="rect">
            <a:avLst/>
          </a:prstGeom>
        </p:spPr>
      </p:pic>
      <p:pic>
        <p:nvPicPr>
          <p:cNvPr id="8" name="Picture 7" descr="A picture containing arrow&#10;&#10;Description automatically generated">
            <a:extLst>
              <a:ext uri="{FF2B5EF4-FFF2-40B4-BE49-F238E27FC236}">
                <a16:creationId xmlns:a16="http://schemas.microsoft.com/office/drawing/2014/main" id="{D88B11C6-52F9-9871-2245-82C0B094F4E9}"/>
              </a:ext>
            </a:extLst>
          </p:cNvPr>
          <p:cNvPicPr>
            <a:picLocks noChangeAspect="1"/>
          </p:cNvPicPr>
          <p:nvPr/>
        </p:nvPicPr>
        <p:blipFill>
          <a:blip r:embed="rId4"/>
          <a:stretch>
            <a:fillRect/>
          </a:stretch>
        </p:blipFill>
        <p:spPr>
          <a:xfrm>
            <a:off x="2871787" y="1240025"/>
            <a:ext cx="6448425" cy="5010150"/>
          </a:xfrm>
          <a:prstGeom prst="rect">
            <a:avLst/>
          </a:prstGeom>
        </p:spPr>
      </p:pic>
      <p:sp>
        <p:nvSpPr>
          <p:cNvPr id="2" name="Title 9">
            <a:extLst>
              <a:ext uri="{FF2B5EF4-FFF2-40B4-BE49-F238E27FC236}">
                <a16:creationId xmlns:a16="http://schemas.microsoft.com/office/drawing/2014/main" id="{C7978702-31D4-52CB-ADDF-52FDFA2D645A}"/>
              </a:ext>
            </a:extLst>
          </p:cNvPr>
          <p:cNvSpPr>
            <a:spLocks noGrp="1"/>
          </p:cNvSpPr>
          <p:nvPr>
            <p:ph type="title"/>
          </p:nvPr>
        </p:nvSpPr>
        <p:spPr>
          <a:xfrm>
            <a:off x="1" y="12313"/>
            <a:ext cx="12192000" cy="1293028"/>
          </a:xfrm>
        </p:spPr>
        <p:txBody>
          <a:bodyPr/>
          <a:lstStyle/>
          <a:p>
            <a:pPr algn="ctr"/>
            <a:r>
              <a:rPr lang="en-US" b="1" cap="none"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Quantum</a:t>
            </a:r>
            <a:r>
              <a:rPr lang="en-US" b="1" cap="none" dirty="0">
                <a:latin typeface="Helvetica Neue" panose="02000503000000020004" pitchFamily="2" charset="0"/>
                <a:ea typeface="Helvetica Neue" panose="02000503000000020004" pitchFamily="2" charset="0"/>
                <a:cs typeface="Helvetica Neue" panose="02000503000000020004" pitchFamily="2" charset="0"/>
              </a:rPr>
              <a:t> Computing – All Paths at ONCE</a:t>
            </a:r>
          </a:p>
        </p:txBody>
      </p:sp>
    </p:spTree>
    <p:custDataLst>
      <p:tags r:id="rId1"/>
    </p:custDataLst>
    <p:extLst>
      <p:ext uri="{BB962C8B-B14F-4D97-AF65-F5344CB8AC3E}">
        <p14:creationId xmlns:p14="http://schemas.microsoft.com/office/powerpoint/2010/main" val="2884203709"/>
      </p:ext>
    </p:extLst>
  </p:cSld>
  <p:clrMapOvr>
    <a:masterClrMapping/>
  </p:clrMapOvr>
  <p:extLst>
    <p:ext uri="{E180D4A7-C9FB-4DFB-919C-405C955672EB}">
      <p14:showEvtLst xmlns:p14="http://schemas.microsoft.com/office/powerpoint/2010/main">
        <p14:playEvt time="94" objId="4"/>
        <p14:stopEvt time="36329" objId="4"/>
      </p14:showEvtLst>
    </p:ext>
  </p:extLs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E01EA4-1A90-0F74-D7D9-1211691CAF2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09020104-CC83-CE6D-67E7-3617E00123A3}"/>
              </a:ext>
            </a:extLst>
          </p:cNvPr>
          <p:cNvSpPr txBox="1"/>
          <p:nvPr/>
        </p:nvSpPr>
        <p:spPr>
          <a:xfrm>
            <a:off x="531242" y="1231221"/>
            <a:ext cx="11114417" cy="2646878"/>
          </a:xfrm>
          <a:prstGeom prst="rect">
            <a:avLst/>
          </a:prstGeom>
          <a:noFill/>
        </p:spPr>
        <p:txBody>
          <a:bodyPr wrap="square">
            <a:spAutoFit/>
          </a:bodyPr>
          <a:lstStyle/>
          <a:p>
            <a:r>
              <a:rPr lang="en-US" dirty="0"/>
              <a:t>With </a:t>
            </a:r>
            <a:r>
              <a:rPr lang="en-US" b="1" dirty="0"/>
              <a:t>each qubit you add </a:t>
            </a:r>
            <a:r>
              <a:rPr lang="en-US" dirty="0"/>
              <a:t>to a system, you </a:t>
            </a:r>
            <a:r>
              <a:rPr lang="en-US" b="1" dirty="0"/>
              <a:t>increase the computing power exponentially </a:t>
            </a:r>
            <a:r>
              <a:rPr lang="en-US" dirty="0"/>
              <a:t>(double).</a:t>
            </a:r>
          </a:p>
          <a:p>
            <a:endParaRPr lang="en-US" dirty="0"/>
          </a:p>
          <a:p>
            <a:r>
              <a:rPr lang="en-US" dirty="0"/>
              <a:t>Say you have four qubits give you </a:t>
            </a:r>
            <a:r>
              <a:rPr lang="en-US" b="0" i="0" dirty="0">
                <a:effectLst/>
                <a:latin typeface="halyard-text"/>
              </a:rPr>
              <a:t>2</a:t>
            </a:r>
            <a:r>
              <a:rPr lang="en-US" b="0" i="0" baseline="30000" dirty="0">
                <a:effectLst/>
                <a:latin typeface="halyard-text"/>
              </a:rPr>
              <a:t>4</a:t>
            </a:r>
            <a:r>
              <a:rPr lang="en-US" dirty="0"/>
              <a:t>, which is 16 states at the same time. Jump to 64 qubits and you have </a:t>
            </a:r>
            <a:r>
              <a:rPr lang="en-US" b="0" i="0" dirty="0">
                <a:effectLst/>
                <a:latin typeface="halyard-text"/>
              </a:rPr>
              <a:t>2</a:t>
            </a:r>
            <a:r>
              <a:rPr lang="en-US" b="0" i="0" baseline="30000" dirty="0">
                <a:effectLst/>
                <a:latin typeface="halyard-text"/>
              </a:rPr>
              <a:t>64</a:t>
            </a:r>
            <a:r>
              <a:rPr lang="en-US" dirty="0"/>
              <a:t>, which is 18,446,744,073,709,600,000 possible states! </a:t>
            </a:r>
          </a:p>
          <a:p>
            <a:endParaRPr lang="en-US" dirty="0"/>
          </a:p>
          <a:p>
            <a:r>
              <a:rPr lang="en-US" dirty="0"/>
              <a:t>While 64 regular bits can also represent this huge number (</a:t>
            </a:r>
            <a:r>
              <a:rPr lang="en-US" b="0" i="0" dirty="0">
                <a:effectLst/>
                <a:latin typeface="halyard-text"/>
              </a:rPr>
              <a:t>2</a:t>
            </a:r>
            <a:r>
              <a:rPr lang="en-US" b="0" i="0" baseline="30000" dirty="0">
                <a:effectLst/>
                <a:latin typeface="halyard-text"/>
              </a:rPr>
              <a:t>64</a:t>
            </a:r>
            <a:r>
              <a:rPr lang="en-US" dirty="0"/>
              <a:t>) of states, it can only represent one state at a time. </a:t>
            </a:r>
            <a:r>
              <a:rPr lang="en-US" b="1" dirty="0"/>
              <a:t>To cycle through all these </a:t>
            </a:r>
            <a:r>
              <a:rPr lang="en-US" sz="2200" b="1" dirty="0"/>
              <a:t>combinations</a:t>
            </a:r>
            <a:r>
              <a:rPr lang="en-US" dirty="0"/>
              <a:t>, at two billion per second (which is a typical speed for a modern PC), </a:t>
            </a:r>
            <a:r>
              <a:rPr lang="en-US" b="1" dirty="0"/>
              <a:t>would take about 400 years</a:t>
            </a:r>
            <a:r>
              <a:rPr lang="en-US" dirty="0"/>
              <a:t>.</a:t>
            </a:r>
          </a:p>
          <a:p>
            <a:endParaRPr lang="en-US" dirty="0"/>
          </a:p>
        </p:txBody>
      </p:sp>
      <p:pic>
        <p:nvPicPr>
          <p:cNvPr id="5" name="Picture 4" descr="A picture containing text, blackboard&#10;&#10;Description automatically generated">
            <a:extLst>
              <a:ext uri="{FF2B5EF4-FFF2-40B4-BE49-F238E27FC236}">
                <a16:creationId xmlns:a16="http://schemas.microsoft.com/office/drawing/2014/main" id="{E7E32E62-104D-1928-B907-EC217BADF0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61697" y="3908248"/>
            <a:ext cx="9718568" cy="2145711"/>
          </a:xfrm>
          <a:prstGeom prst="rect">
            <a:avLst/>
          </a:prstGeom>
        </p:spPr>
      </p:pic>
      <p:sp>
        <p:nvSpPr>
          <p:cNvPr id="3" name="Title 9">
            <a:extLst>
              <a:ext uri="{FF2B5EF4-FFF2-40B4-BE49-F238E27FC236}">
                <a16:creationId xmlns:a16="http://schemas.microsoft.com/office/drawing/2014/main" id="{C8D0E0FF-823B-49B1-1C52-55A38C5919A3}"/>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Quantum</a:t>
            </a:r>
            <a:r>
              <a:rPr lang="en-US" b="1" cap="none" dirty="0">
                <a:latin typeface="Helvetica Neue" panose="02000503000000020004" pitchFamily="2" charset="0"/>
                <a:ea typeface="Helvetica Neue" panose="02000503000000020004" pitchFamily="2" charset="0"/>
                <a:cs typeface="Helvetica Neue" panose="02000503000000020004" pitchFamily="2" charset="0"/>
              </a:rPr>
              <a:t> Numbers</a:t>
            </a:r>
          </a:p>
        </p:txBody>
      </p:sp>
    </p:spTree>
    <p:custDataLst>
      <p:tags r:id="rId1"/>
    </p:custDataLst>
    <p:extLst>
      <p:ext uri="{BB962C8B-B14F-4D97-AF65-F5344CB8AC3E}">
        <p14:creationId xmlns:p14="http://schemas.microsoft.com/office/powerpoint/2010/main" val="875510616"/>
      </p:ext>
    </p:extLst>
  </p:cSld>
  <p:clrMapOvr>
    <a:masterClrMapping/>
  </p:clrMapOvr>
  <p:extLst>
    <p:ext uri="{E180D4A7-C9FB-4DFB-919C-405C955672EB}">
      <p14:showEvtLst xmlns:p14="http://schemas.microsoft.com/office/powerpoint/2010/main">
        <p14:playEvt time="94" objId="4"/>
        <p14:stopEvt time="36329" objId="4"/>
      </p14:showEvtLst>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308E190-1E35-4CAF-346F-E1BE8BF225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Content Placeholder 2"/>
          <p:cNvSpPr>
            <a:spLocks noGrp="1"/>
          </p:cNvSpPr>
          <p:nvPr>
            <p:ph idx="1"/>
          </p:nvPr>
        </p:nvSpPr>
        <p:spPr>
          <a:xfrm>
            <a:off x="685800" y="1292972"/>
            <a:ext cx="10820400" cy="4024125"/>
          </a:xfrm>
        </p:spPr>
        <p:txBody>
          <a:bodyPr/>
          <a:lstStyle/>
          <a:p>
            <a:pPr marL="0" indent="0">
              <a:buNone/>
            </a:pPr>
            <a:r>
              <a:rPr lang="en-US" dirty="0"/>
              <a:t>Quantum computing and quantum cryptography are at the forefront of the cyber security race to protect confidential assets.</a:t>
            </a:r>
            <a:br>
              <a:rPr lang="en-US" dirty="0"/>
            </a:br>
            <a:endParaRPr lang="en-US" dirty="0"/>
          </a:p>
          <a:p>
            <a:pPr lvl="1"/>
            <a:r>
              <a:rPr lang="en-US" dirty="0"/>
              <a:t>Currently, only Quantum Key Distribution is available:</a:t>
            </a:r>
          </a:p>
          <a:p>
            <a:pPr lvl="2"/>
            <a:r>
              <a:rPr lang="en-US" dirty="0"/>
              <a:t>Uses Information Theory and Forward Secrecy to protect key exchange</a:t>
            </a:r>
          </a:p>
          <a:p>
            <a:pPr lvl="2"/>
            <a:r>
              <a:rPr lang="en-US" dirty="0"/>
              <a:t>DARPA, SECOQC, </a:t>
            </a:r>
            <a:r>
              <a:rPr lang="en-US" dirty="0" err="1"/>
              <a:t>SwissQuantum</a:t>
            </a:r>
            <a:r>
              <a:rPr lang="en-US" dirty="0"/>
              <a:t>, Tokyo QKD NW, Los Alamos Research Lab, and a growing list of other organizations utilize this technology currently</a:t>
            </a:r>
          </a:p>
          <a:p>
            <a:pPr lvl="2"/>
            <a:r>
              <a:rPr lang="en-US" dirty="0"/>
              <a:t>NSA has released open letters to industry warning of the dangers of quantum computing’s ability to defeat current crypto standards in wide use today</a:t>
            </a:r>
          </a:p>
          <a:p>
            <a:pPr lvl="2"/>
            <a:r>
              <a:rPr lang="en-US" dirty="0"/>
              <a:t>RFC 2409 is the only version of the IKE standard that leverages symmetric pre-shared keys in a manner that may achieve quantum-resistant confidentiality under Commercial Solutions for Classified (CSfC)</a:t>
            </a:r>
          </a:p>
          <a:p>
            <a:pPr lvl="2"/>
            <a:endParaRPr lang="en-US" dirty="0"/>
          </a:p>
        </p:txBody>
      </p:sp>
      <p:pic>
        <p:nvPicPr>
          <p:cNvPr id="9" name="Picture 8" descr="A picture containing text, window, clipart&#10;&#10;Description automatically generated">
            <a:extLst>
              <a:ext uri="{FF2B5EF4-FFF2-40B4-BE49-F238E27FC236}">
                <a16:creationId xmlns:a16="http://schemas.microsoft.com/office/drawing/2014/main" id="{F5FACF3C-C597-2136-E528-46B100E8BFB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256" y1="18045" x2="47493" y2="16541"/>
                        <a14:foregroundMark x1="47493" y1="16541" x2="56992" y2="9774"/>
                        <a14:foregroundMark x1="56992" y1="9774" x2="59103" y2="11278"/>
                        <a14:foregroundMark x1="60422" y1="87970" x2="40369" y2="86466"/>
                        <a14:foregroundMark x1="40369" y1="86466" x2="38786" y2="83459"/>
                      </a14:backgroundRemoval>
                    </a14:imgEffect>
                  </a14:imgLayer>
                </a14:imgProps>
              </a:ext>
            </a:extLst>
          </a:blip>
          <a:stretch>
            <a:fillRect/>
          </a:stretch>
        </p:blipFill>
        <p:spPr>
          <a:xfrm>
            <a:off x="3688801" y="5023440"/>
            <a:ext cx="4814397" cy="1689485"/>
          </a:xfrm>
          <a:prstGeom prst="rect">
            <a:avLst/>
          </a:prstGeom>
        </p:spPr>
      </p:pic>
      <p:pic>
        <p:nvPicPr>
          <p:cNvPr id="5" name="Picture 4" descr="Text&#10;&#10;Description automatically generated">
            <a:extLst>
              <a:ext uri="{FF2B5EF4-FFF2-40B4-BE49-F238E27FC236}">
                <a16:creationId xmlns:a16="http://schemas.microsoft.com/office/drawing/2014/main" id="{8BE8D0C4-4081-EAAB-BF0E-89C5141027D2}"/>
              </a:ext>
            </a:extLst>
          </p:cNvPr>
          <p:cNvPicPr>
            <a:picLocks noChangeAspect="1"/>
          </p:cNvPicPr>
          <p:nvPr/>
        </p:nvPicPr>
        <p:blipFill>
          <a:blip r:embed="rId6"/>
          <a:stretch>
            <a:fillRect/>
          </a:stretch>
        </p:blipFill>
        <p:spPr>
          <a:xfrm>
            <a:off x="323826" y="5297450"/>
            <a:ext cx="3153822" cy="1141464"/>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3E6D7278-0C64-9418-0DD9-11DEEC477F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93091" y="5297450"/>
            <a:ext cx="3575083" cy="1141465"/>
          </a:xfrm>
          <a:prstGeom prst="rect">
            <a:avLst/>
          </a:prstGeom>
        </p:spPr>
      </p:pic>
      <p:sp>
        <p:nvSpPr>
          <p:cNvPr id="4" name="Title 9">
            <a:extLst>
              <a:ext uri="{FF2B5EF4-FFF2-40B4-BE49-F238E27FC236}">
                <a16:creationId xmlns:a16="http://schemas.microsoft.com/office/drawing/2014/main" id="{467FD277-9515-A673-30BE-1AC76C64DE46}"/>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Quantum</a:t>
            </a:r>
            <a:r>
              <a:rPr lang="en-US" b="1" cap="none" dirty="0">
                <a:latin typeface="Helvetica Neue" panose="02000503000000020004" pitchFamily="2" charset="0"/>
                <a:ea typeface="Helvetica Neue" panose="02000503000000020004" pitchFamily="2" charset="0"/>
                <a:cs typeface="Helvetica Neue" panose="02000503000000020004" pitchFamily="2" charset="0"/>
              </a:rPr>
              <a:t> Physics</a:t>
            </a:r>
          </a:p>
        </p:txBody>
      </p:sp>
    </p:spTree>
    <p:custDataLst>
      <p:tags r:id="rId1"/>
    </p:custDataLst>
    <p:extLst>
      <p:ext uri="{BB962C8B-B14F-4D97-AF65-F5344CB8AC3E}">
        <p14:creationId xmlns:p14="http://schemas.microsoft.com/office/powerpoint/2010/main" val="1702849422"/>
      </p:ext>
    </p:extLst>
  </p:cSld>
  <p:clrMapOvr>
    <a:masterClrMapping/>
  </p:clrMapOvr>
  <p:extLst>
    <p:ext uri="{E180D4A7-C9FB-4DFB-919C-405C955672EB}">
      <p14:showEvtLst xmlns:p14="http://schemas.microsoft.com/office/powerpoint/2010/main">
        <p14:playEvt time="94" objId="4"/>
        <p14:stopEvt time="36329" objId="4"/>
      </p14:showEvtLst>
    </p:ext>
  </p:extLs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476673-CEB8-91CA-5EDC-3B3F573D23B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042" y="0"/>
            <a:ext cx="12182958" cy="6858000"/>
          </a:xfrm>
          <a:prstGeom prst="rect">
            <a:avLst/>
          </a:prstGeom>
        </p:spPr>
      </p:pic>
      <p:sp>
        <p:nvSpPr>
          <p:cNvPr id="4" name="Rectangle 3"/>
          <p:cNvSpPr/>
          <p:nvPr/>
        </p:nvSpPr>
        <p:spPr>
          <a:xfrm>
            <a:off x="640299" y="2605170"/>
            <a:ext cx="4865836" cy="1477328"/>
          </a:xfrm>
          <a:prstGeom prst="rect">
            <a:avLst/>
          </a:prstGeom>
          <a:solidFill>
            <a:schemeClr val="bg1">
              <a:lumMod val="75000"/>
              <a:lumOff val="25000"/>
            </a:schemeClr>
          </a:solidFill>
        </p:spPr>
        <p:txBody>
          <a:bodyPr wrap="square">
            <a:spAutoFit/>
          </a:bodyPr>
          <a:lstStyle/>
          <a:p>
            <a:r>
              <a:rPr lang="en-US" dirty="0"/>
              <a:t>Anro1571mfujm0TeLW0nfw/CERzxpQZ82jh1arWMStjxPGEJda/3E/8HX32KFjeMjzWTB/uxiWcUH06MEooeQRwnAVYIhGk2BFShWJIxtGpHpfgPwenR5dV6vrC4lBDnu/Kx6Qhh57+qnZJUgn7B3qB4Vbme0g72YiC9uurlo/E=</a:t>
            </a:r>
          </a:p>
        </p:txBody>
      </p:sp>
      <p:sp>
        <p:nvSpPr>
          <p:cNvPr id="6" name="Rectangle 5"/>
          <p:cNvSpPr/>
          <p:nvPr/>
        </p:nvSpPr>
        <p:spPr>
          <a:xfrm>
            <a:off x="6617888" y="2605170"/>
            <a:ext cx="4947507" cy="1200329"/>
          </a:xfrm>
          <a:prstGeom prst="rect">
            <a:avLst/>
          </a:prstGeom>
          <a:solidFill>
            <a:srgbClr val="FF0000"/>
          </a:solidFill>
        </p:spPr>
        <p:txBody>
          <a:bodyPr wrap="square">
            <a:spAutoFit/>
          </a:bodyPr>
          <a:lstStyle/>
          <a:p>
            <a:r>
              <a:rPr lang="en-US" dirty="0"/>
              <a:t>One day cipher-text will be readable by our partners and adversaries.</a:t>
            </a:r>
          </a:p>
          <a:p>
            <a:endParaRPr lang="en-US" dirty="0"/>
          </a:p>
          <a:p>
            <a:r>
              <a:rPr lang="en-US" dirty="0"/>
              <a:t>What risk to National Security will this pose?</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5242" y="4157905"/>
            <a:ext cx="4572000" cy="25717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52042" y="2057401"/>
            <a:ext cx="10058400" cy="2974906"/>
          </a:xfrm>
          <a:prstGeom prst="rect">
            <a:avLst/>
          </a:prstGeom>
        </p:spPr>
      </p:pic>
      <p:sp>
        <p:nvSpPr>
          <p:cNvPr id="3" name="Title 9">
            <a:extLst>
              <a:ext uri="{FF2B5EF4-FFF2-40B4-BE49-F238E27FC236}">
                <a16:creationId xmlns:a16="http://schemas.microsoft.com/office/drawing/2014/main" id="{166D662A-5502-C90E-2131-A9E245EE3DE9}"/>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Can’t Escape the Past</a:t>
            </a:r>
          </a:p>
        </p:txBody>
      </p:sp>
    </p:spTree>
    <p:custDataLst>
      <p:tags r:id="rId1"/>
    </p:custDataLst>
    <p:extLst>
      <p:ext uri="{BB962C8B-B14F-4D97-AF65-F5344CB8AC3E}">
        <p14:creationId xmlns:p14="http://schemas.microsoft.com/office/powerpoint/2010/main" val="236373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extLst>
    <p:ext uri="{E180D4A7-C9FB-4DFB-919C-405C955672EB}">
      <p14:showEvtLst xmlns:p14="http://schemas.microsoft.com/office/powerpoint/2010/main">
        <p14:playEvt time="0" objId="4"/>
        <p14:stopEvt time="24858" objId="4"/>
      </p14:showEvtLst>
    </p:ext>
  </p:extLs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B5BB36C-B224-7431-0273-1E45DEFD3A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24433"/>
            <a:ext cx="12192000" cy="6882433"/>
          </a:xfrm>
          <a:prstGeom prst="rect">
            <a:avLst/>
          </a:prstGeom>
        </p:spPr>
      </p:pic>
      <p:pic>
        <p:nvPicPr>
          <p:cNvPr id="9" name="Picture 8" descr="A close up of a card&#10;&#10;Description automatically generated">
            <a:extLst>
              <a:ext uri="{FF2B5EF4-FFF2-40B4-BE49-F238E27FC236}">
                <a16:creationId xmlns:a16="http://schemas.microsoft.com/office/drawing/2014/main" id="{7A767118-EA40-48DD-8300-17B80EED10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6210" y="1332263"/>
            <a:ext cx="6815138" cy="4814888"/>
          </a:xfrm>
          <a:prstGeom prst="rect">
            <a:avLst/>
          </a:prstGeom>
        </p:spPr>
      </p:pic>
      <p:sp>
        <p:nvSpPr>
          <p:cNvPr id="6" name="Title 9">
            <a:extLst>
              <a:ext uri="{FF2B5EF4-FFF2-40B4-BE49-F238E27FC236}">
                <a16:creationId xmlns:a16="http://schemas.microsoft.com/office/drawing/2014/main" id="{89780A92-B036-B09C-42DC-9DDD7F3B0033}"/>
              </a:ext>
            </a:extLst>
          </p:cNvPr>
          <p:cNvSpPr txBox="1">
            <a:spLocks/>
          </p:cNvSpPr>
          <p:nvPr/>
        </p:nvSpPr>
        <p:spPr>
          <a:xfrm>
            <a:off x="546341" y="39235"/>
            <a:ext cx="929639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cap="none" dirty="0">
                <a:latin typeface="Helvetica Neue" panose="02000503000000020004" pitchFamily="2" charset="0"/>
                <a:ea typeface="Helvetica Neue" panose="02000503000000020004" pitchFamily="2" charset="0"/>
                <a:cs typeface="Helvetica Neue" panose="02000503000000020004" pitchFamily="2" charset="0"/>
              </a:rPr>
              <a:t>Threat Explained</a:t>
            </a:r>
          </a:p>
        </p:txBody>
      </p:sp>
      <p:sp>
        <p:nvSpPr>
          <p:cNvPr id="14" name="TextBox 13">
            <a:extLst>
              <a:ext uri="{FF2B5EF4-FFF2-40B4-BE49-F238E27FC236}">
                <a16:creationId xmlns:a16="http://schemas.microsoft.com/office/drawing/2014/main" id="{857405FB-AC37-EB92-9252-D486601096A2}"/>
              </a:ext>
            </a:extLst>
          </p:cNvPr>
          <p:cNvSpPr txBox="1"/>
          <p:nvPr/>
        </p:nvSpPr>
        <p:spPr>
          <a:xfrm>
            <a:off x="7641217" y="1332263"/>
            <a:ext cx="4198686" cy="3693319"/>
          </a:xfrm>
          <a:prstGeom prst="rect">
            <a:avLst/>
          </a:prstGeom>
          <a:noFill/>
        </p:spPr>
        <p:txBody>
          <a:bodyPr wrap="square">
            <a:spAutoFit/>
          </a:bodyPr>
          <a:lstStyle/>
          <a:p>
            <a:pPr marL="0" indent="0">
              <a:buNone/>
            </a:pPr>
            <a:r>
              <a:rPr lang="en-US" dirty="0"/>
              <a:t>According to ISARA CEO Scott </a:t>
            </a:r>
            <a:r>
              <a:rPr lang="en-US" dirty="0" err="1"/>
              <a:t>Totzke</a:t>
            </a:r>
            <a:r>
              <a:rPr lang="en-US" dirty="0"/>
              <a:t>, </a:t>
            </a:r>
            <a:r>
              <a:rPr lang="en-US" b="0" i="0" dirty="0">
                <a:effectLst/>
              </a:rPr>
              <a:t>quantum technology will have a tremendous effect on organizations’ trust infrastructure. Imagine a pyramid, with cryptography at every layer – the glue holding everything together. Today’s exploits generally happen in the top layers: users, admin. With quantum computing, the most trusted elements – identity infrastructure, platform, architecture – become easier to </a:t>
            </a:r>
            <a:r>
              <a:rPr lang="en-US" b="0" i="0" u="none" strike="noStrike" dirty="0">
                <a:effectLst/>
              </a:rPr>
              <a:t>attack</a:t>
            </a:r>
            <a:r>
              <a:rPr lang="en-US" b="0" i="0" dirty="0">
                <a:effectLst/>
              </a:rPr>
              <a:t>.</a:t>
            </a:r>
            <a:r>
              <a:rPr lang="en-US" b="0" i="0" baseline="30000" dirty="0">
                <a:effectLst/>
              </a:rPr>
              <a:t>1</a:t>
            </a:r>
            <a:endParaRPr lang="en-US" baseline="30000" dirty="0"/>
          </a:p>
        </p:txBody>
      </p:sp>
      <p:sp>
        <p:nvSpPr>
          <p:cNvPr id="15" name="Rectangle 14">
            <a:extLst>
              <a:ext uri="{FF2B5EF4-FFF2-40B4-BE49-F238E27FC236}">
                <a16:creationId xmlns:a16="http://schemas.microsoft.com/office/drawing/2014/main" id="{61762DD7-BA72-6908-DC93-6C0617BF128A}"/>
              </a:ext>
            </a:extLst>
          </p:cNvPr>
          <p:cNvSpPr/>
          <p:nvPr/>
        </p:nvSpPr>
        <p:spPr>
          <a:xfrm>
            <a:off x="7641217" y="5223821"/>
            <a:ext cx="3878579" cy="830997"/>
          </a:xfrm>
          <a:prstGeom prst="rect">
            <a:avLst/>
          </a:prstGeom>
        </p:spPr>
        <p:txBody>
          <a:bodyPr wrap="square">
            <a:spAutoFit/>
          </a:bodyPr>
          <a:lstStyle/>
          <a:p>
            <a:r>
              <a:rPr lang="en-US" sz="1600" baseline="30000" dirty="0"/>
              <a:t>1</a:t>
            </a:r>
            <a:r>
              <a:rPr lang="en-US" sz="1600" u="sng" dirty="0"/>
              <a:t>https://</a:t>
            </a:r>
            <a:r>
              <a:rPr lang="en-US" sz="1600" u="sng" dirty="0" err="1"/>
              <a:t>www.isara.com</a:t>
            </a:r>
            <a:r>
              <a:rPr lang="en-US" sz="1600" u="sng" dirty="0"/>
              <a:t>/blog-posts/all-aboard-quantum-migration-</a:t>
            </a:r>
            <a:r>
              <a:rPr lang="en-US" sz="1600" u="sng" dirty="0" err="1"/>
              <a:t>train.html</a:t>
            </a:r>
            <a:endParaRPr lang="en-US" sz="1600" u="sng" dirty="0"/>
          </a:p>
        </p:txBody>
      </p:sp>
    </p:spTree>
    <p:custDataLst>
      <p:tags r:id="rId1"/>
    </p:custDataLst>
    <p:extLst>
      <p:ext uri="{BB962C8B-B14F-4D97-AF65-F5344CB8AC3E}">
        <p14:creationId xmlns:p14="http://schemas.microsoft.com/office/powerpoint/2010/main" val="3426791131"/>
      </p:ext>
    </p:extLst>
  </p:cSld>
  <p:clrMapOvr>
    <a:masterClrMapping/>
  </p:clrMapOvr>
  <p:extLst>
    <p:ext uri="{E180D4A7-C9FB-4DFB-919C-405C955672EB}">
      <p14:showEvtLst xmlns:p14="http://schemas.microsoft.com/office/powerpoint/2010/main">
        <p14:playEvt time="1" objId="4"/>
        <p14:stopEvt time="13075"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6.3|1.3|5.4|2.8|3.5|5.4|5.7"/>
</p:tagLst>
</file>

<file path=ppt/tags/tag10.xml><?xml version="1.0" encoding="utf-8"?>
<p:tagLst xmlns:a="http://schemas.openxmlformats.org/drawingml/2006/main" xmlns:r="http://schemas.openxmlformats.org/officeDocument/2006/relationships" xmlns:p="http://schemas.openxmlformats.org/presentationml/2006/main">
  <p:tag name="TIMING" val="|13|1.6|4.1|3|3.3|3.2"/>
</p:tagLst>
</file>

<file path=ppt/tags/tag11.xml><?xml version="1.0" encoding="utf-8"?>
<p:tagLst xmlns:a="http://schemas.openxmlformats.org/drawingml/2006/main" xmlns:r="http://schemas.openxmlformats.org/officeDocument/2006/relationships" xmlns:p="http://schemas.openxmlformats.org/presentationml/2006/main">
  <p:tag name="TIMING" val="|13|1.6|4.1|3|3.3|3.2"/>
</p:tagLst>
</file>

<file path=ppt/tags/tag12.xml><?xml version="1.0" encoding="utf-8"?>
<p:tagLst xmlns:a="http://schemas.openxmlformats.org/drawingml/2006/main" xmlns:r="http://schemas.openxmlformats.org/officeDocument/2006/relationships" xmlns:p="http://schemas.openxmlformats.org/presentationml/2006/main">
  <p:tag name="TIMING" val="|55.7|1.2|5.5|3.7"/>
</p:tagLst>
</file>

<file path=ppt/tags/tag13.xml><?xml version="1.0" encoding="utf-8"?>
<p:tagLst xmlns:a="http://schemas.openxmlformats.org/drawingml/2006/main" xmlns:r="http://schemas.openxmlformats.org/officeDocument/2006/relationships" xmlns:p="http://schemas.openxmlformats.org/presentationml/2006/main">
  <p:tag name="TIMING" val="|55.7|1.2|5.5|3.7"/>
</p:tagLst>
</file>

<file path=ppt/tags/tag14.xml><?xml version="1.0" encoding="utf-8"?>
<p:tagLst xmlns:a="http://schemas.openxmlformats.org/drawingml/2006/main" xmlns:r="http://schemas.openxmlformats.org/officeDocument/2006/relationships" xmlns:p="http://schemas.openxmlformats.org/presentationml/2006/main">
  <p:tag name="TIMING" val="|55.7|1.2|5.5|3.7"/>
</p:tagLst>
</file>

<file path=ppt/tags/tag15.xml><?xml version="1.0" encoding="utf-8"?>
<p:tagLst xmlns:a="http://schemas.openxmlformats.org/drawingml/2006/main" xmlns:r="http://schemas.openxmlformats.org/officeDocument/2006/relationships" xmlns:p="http://schemas.openxmlformats.org/presentationml/2006/main">
  <p:tag name="TIMING" val="|55.7|1.2|5.5|3.7"/>
</p:tagLst>
</file>

<file path=ppt/tags/tag16.xml><?xml version="1.0" encoding="utf-8"?>
<p:tagLst xmlns:a="http://schemas.openxmlformats.org/drawingml/2006/main" xmlns:r="http://schemas.openxmlformats.org/officeDocument/2006/relationships" xmlns:p="http://schemas.openxmlformats.org/presentationml/2006/main">
  <p:tag name="TIMING" val="|55.7|1.2|5.5|3.7"/>
</p:tagLst>
</file>

<file path=ppt/tags/tag17.xml><?xml version="1.0" encoding="utf-8"?>
<p:tagLst xmlns:a="http://schemas.openxmlformats.org/drawingml/2006/main" xmlns:r="http://schemas.openxmlformats.org/officeDocument/2006/relationships" xmlns:p="http://schemas.openxmlformats.org/presentationml/2006/main">
  <p:tag name="TIMING" val="|55.7|1.2|5.5|3.7"/>
</p:tagLst>
</file>

<file path=ppt/tags/tag18.xml><?xml version="1.0" encoding="utf-8"?>
<p:tagLst xmlns:a="http://schemas.openxmlformats.org/drawingml/2006/main" xmlns:r="http://schemas.openxmlformats.org/officeDocument/2006/relationships" xmlns:p="http://schemas.openxmlformats.org/presentationml/2006/main">
  <p:tag name="TIMING" val="|55.7|1.2|5.5|3.7"/>
</p:tagLst>
</file>

<file path=ppt/tags/tag19.xml><?xml version="1.0" encoding="utf-8"?>
<p:tagLst xmlns:a="http://schemas.openxmlformats.org/drawingml/2006/main" xmlns:r="http://schemas.openxmlformats.org/officeDocument/2006/relationships" xmlns:p="http://schemas.openxmlformats.org/presentationml/2006/main">
  <p:tag name="TIMING" val="|55.7|1.2|5.5|3.7"/>
</p:tagLst>
</file>

<file path=ppt/tags/tag2.xml><?xml version="1.0" encoding="utf-8"?>
<p:tagLst xmlns:a="http://schemas.openxmlformats.org/drawingml/2006/main" xmlns:r="http://schemas.openxmlformats.org/officeDocument/2006/relationships" xmlns:p="http://schemas.openxmlformats.org/presentationml/2006/main">
  <p:tag name="TIMING" val="|36.3|1.3|5.4|2.8|3.5|5.4|5.7"/>
</p:tagLst>
</file>

<file path=ppt/tags/tag20.xml><?xml version="1.0" encoding="utf-8"?>
<p:tagLst xmlns:a="http://schemas.openxmlformats.org/drawingml/2006/main" xmlns:r="http://schemas.openxmlformats.org/officeDocument/2006/relationships" xmlns:p="http://schemas.openxmlformats.org/presentationml/2006/main">
  <p:tag name="TIMING" val="|55.7|1.2|5.5|3.7"/>
</p:tagLst>
</file>

<file path=ppt/tags/tag21.xml><?xml version="1.0" encoding="utf-8"?>
<p:tagLst xmlns:a="http://schemas.openxmlformats.org/drawingml/2006/main" xmlns:r="http://schemas.openxmlformats.org/officeDocument/2006/relationships" xmlns:p="http://schemas.openxmlformats.org/presentationml/2006/main">
  <p:tag name="TIMING" val="|55.7|1.2|5.5|3.7"/>
</p:tagLst>
</file>

<file path=ppt/tags/tag22.xml><?xml version="1.0" encoding="utf-8"?>
<p:tagLst xmlns:a="http://schemas.openxmlformats.org/drawingml/2006/main" xmlns:r="http://schemas.openxmlformats.org/officeDocument/2006/relationships" xmlns:p="http://schemas.openxmlformats.org/presentationml/2006/main">
  <p:tag name="TIMING" val="|55.7|1.2|5.5|3.7"/>
</p:tagLst>
</file>

<file path=ppt/tags/tag23.xml><?xml version="1.0" encoding="utf-8"?>
<p:tagLst xmlns:a="http://schemas.openxmlformats.org/drawingml/2006/main" xmlns:r="http://schemas.openxmlformats.org/officeDocument/2006/relationships" xmlns:p="http://schemas.openxmlformats.org/presentationml/2006/main">
  <p:tag name="TIMING" val="|36.3|1.3|5.4|2.8|3.5|5.4|5.7"/>
</p:tagLst>
</file>

<file path=ppt/tags/tag3.xml><?xml version="1.0" encoding="utf-8"?>
<p:tagLst xmlns:a="http://schemas.openxmlformats.org/drawingml/2006/main" xmlns:r="http://schemas.openxmlformats.org/officeDocument/2006/relationships" xmlns:p="http://schemas.openxmlformats.org/presentationml/2006/main">
  <p:tag name="TIMING" val="|36.3|1.3|5.4|2.8|3.5|5.4|5.7"/>
</p:tagLst>
</file>

<file path=ppt/tags/tag4.xml><?xml version="1.0" encoding="utf-8"?>
<p:tagLst xmlns:a="http://schemas.openxmlformats.org/drawingml/2006/main" xmlns:r="http://schemas.openxmlformats.org/officeDocument/2006/relationships" xmlns:p="http://schemas.openxmlformats.org/presentationml/2006/main">
  <p:tag name="TIMING" val="|36.3|1.3|5.4|2.8|3.5|5.4|5.7"/>
</p:tagLst>
</file>

<file path=ppt/tags/tag5.xml><?xml version="1.0" encoding="utf-8"?>
<p:tagLst xmlns:a="http://schemas.openxmlformats.org/drawingml/2006/main" xmlns:r="http://schemas.openxmlformats.org/officeDocument/2006/relationships" xmlns:p="http://schemas.openxmlformats.org/presentationml/2006/main">
  <p:tag name="TIMING" val="|36.3|1.3|5.4|2.8|3.5|5.4|5.7"/>
</p:tagLst>
</file>

<file path=ppt/tags/tag6.xml><?xml version="1.0" encoding="utf-8"?>
<p:tagLst xmlns:a="http://schemas.openxmlformats.org/drawingml/2006/main" xmlns:r="http://schemas.openxmlformats.org/officeDocument/2006/relationships" xmlns:p="http://schemas.openxmlformats.org/presentationml/2006/main">
  <p:tag name="TIMING" val="|36.3|1.3|5.4|2.8|3.5|5.4|5.7"/>
</p:tagLst>
</file>

<file path=ppt/tags/tag7.xml><?xml version="1.0" encoding="utf-8"?>
<p:tagLst xmlns:a="http://schemas.openxmlformats.org/drawingml/2006/main" xmlns:r="http://schemas.openxmlformats.org/officeDocument/2006/relationships" xmlns:p="http://schemas.openxmlformats.org/presentationml/2006/main">
  <p:tag name="TIMING" val="|24.8|1.8|1.7|2.1|4.3|2.3|3.2|3"/>
</p:tagLst>
</file>

<file path=ppt/tags/tag8.xml><?xml version="1.0" encoding="utf-8"?>
<p:tagLst xmlns:a="http://schemas.openxmlformats.org/drawingml/2006/main" xmlns:r="http://schemas.openxmlformats.org/officeDocument/2006/relationships" xmlns:p="http://schemas.openxmlformats.org/presentationml/2006/main">
  <p:tag name="TIMING" val="|13|1.6|4.1|3|3.3|3.2"/>
</p:tagLst>
</file>

<file path=ppt/tags/tag9.xml><?xml version="1.0" encoding="utf-8"?>
<p:tagLst xmlns:a="http://schemas.openxmlformats.org/drawingml/2006/main" xmlns:r="http://schemas.openxmlformats.org/officeDocument/2006/relationships" xmlns:p="http://schemas.openxmlformats.org/presentationml/2006/main">
  <p:tag name="TIMING" val="|13|1.6|4.1|3|3.3|3.2"/>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4432</TotalTime>
  <Words>3076</Words>
  <Application>Microsoft Macintosh PowerPoint</Application>
  <PresentationFormat>Widescreen</PresentationFormat>
  <Paragraphs>281</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Century Gothic</vt:lpstr>
      <vt:lpstr>halyard-text</vt:lpstr>
      <vt:lpstr>Helvetica Neue</vt:lpstr>
      <vt:lpstr>Verdana</vt:lpstr>
      <vt:lpstr>Wingdings 2</vt:lpstr>
      <vt:lpstr>Vapor Trail</vt:lpstr>
      <vt:lpstr>PowerPoint Presentation</vt:lpstr>
      <vt:lpstr>Quantum Problem</vt:lpstr>
      <vt:lpstr>PowerPoint Presentation</vt:lpstr>
      <vt:lpstr>Classic Computing – One Path at a Time</vt:lpstr>
      <vt:lpstr>Quantum Computing – All Paths at ONCE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“Artificial Intelligence (AI) could reach an IQ of 1500 within the next decade.”1 Sept. 29,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Real Threat of Quantum Computing</dc:title>
  <dc:creator>jim.west</dc:creator>
  <cp:lastModifiedBy>Michelle Kaldenberg</cp:lastModifiedBy>
  <cp:revision>58</cp:revision>
  <dcterms:created xsi:type="dcterms:W3CDTF">2017-03-08T20:34:08Z</dcterms:created>
  <dcterms:modified xsi:type="dcterms:W3CDTF">2025-01-21T20:35:49Z</dcterms:modified>
</cp:coreProperties>
</file>